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4"/>
  </p:notesMasterIdLst>
  <p:sldIdLst>
    <p:sldId id="256" r:id="rId2"/>
    <p:sldId id="257" r:id="rId3"/>
    <p:sldId id="258" r:id="rId4"/>
    <p:sldId id="259" r:id="rId5"/>
    <p:sldId id="260" r:id="rId6"/>
    <p:sldId id="261" r:id="rId7"/>
    <p:sldId id="262" r:id="rId8"/>
    <p:sldId id="264" r:id="rId9"/>
    <p:sldId id="281" r:id="rId10"/>
    <p:sldId id="280" r:id="rId11"/>
    <p:sldId id="268" r:id="rId12"/>
    <p:sldId id="282" r:id="rId13"/>
    <p:sldId id="266" r:id="rId14"/>
    <p:sldId id="267" r:id="rId15"/>
    <p:sldId id="283" r:id="rId16"/>
    <p:sldId id="288" r:id="rId17"/>
    <p:sldId id="289" r:id="rId18"/>
    <p:sldId id="286" r:id="rId19"/>
    <p:sldId id="287" r:id="rId20"/>
    <p:sldId id="269" r:id="rId21"/>
    <p:sldId id="270" r:id="rId22"/>
    <p:sldId id="271" r:id="rId23"/>
    <p:sldId id="272" r:id="rId24"/>
    <p:sldId id="263" r:id="rId25"/>
    <p:sldId id="276" r:id="rId26"/>
    <p:sldId id="274" r:id="rId27"/>
    <p:sldId id="284" r:id="rId28"/>
    <p:sldId id="285" r:id="rId29"/>
    <p:sldId id="275" r:id="rId30"/>
    <p:sldId id="277" r:id="rId31"/>
    <p:sldId id="273" r:id="rId32"/>
    <p:sldId id="279" r:id="rId33"/>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482" y="-4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66DF8A-5F2B-4D58-A4FB-7F71BDE97D37}" type="datetimeFigureOut">
              <a:rPr lang="it-IT" smtClean="0"/>
              <a:pPr/>
              <a:t>16/06/2020</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7223BA-D5A9-4EF8-9924-A54C30A21594}" type="slidenum">
              <a:rPr lang="it-IT" smtClean="0"/>
              <a:pPr/>
              <a:t>‹N›</a:t>
            </a:fld>
            <a:endParaRPr lang="it-IT"/>
          </a:p>
        </p:txBody>
      </p:sp>
    </p:spTree>
    <p:extLst>
      <p:ext uri="{BB962C8B-B14F-4D97-AF65-F5344CB8AC3E}">
        <p14:creationId xmlns="" xmlns:p14="http://schemas.microsoft.com/office/powerpoint/2010/main" val="446727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D07223BA-D5A9-4EF8-9924-A54C30A21594}" type="slidenum">
              <a:rPr lang="it-IT" smtClean="0"/>
              <a:pPr/>
              <a:t>4</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bg>
      <p:bgRef idx="1002">
        <a:schemeClr val="bg2"/>
      </p:bgRef>
    </p:bg>
    <p:spTree>
      <p:nvGrpSpPr>
        <p:cNvPr id="1" name=""/>
        <p:cNvGrpSpPr/>
        <p:nvPr/>
      </p:nvGrpSpPr>
      <p:grpSpPr>
        <a:xfrm>
          <a:off x="0" y="0"/>
          <a:ext cx="0" cy="0"/>
          <a:chOff x="0" y="0"/>
          <a:chExt cx="0" cy="0"/>
        </a:xfrm>
      </p:grpSpPr>
      <p:sp>
        <p:nvSpPr>
          <p:cNvPr id="9" name="Titolo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it-IT" smtClean="0"/>
              <a:t>Fare clic per modificare lo stile del titolo</a:t>
            </a:r>
            <a:endParaRPr kumimoji="0" lang="en-US"/>
          </a:p>
        </p:txBody>
      </p:sp>
      <p:sp>
        <p:nvSpPr>
          <p:cNvPr id="17" name="Sottotitolo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30" name="Segnaposto data 29"/>
          <p:cNvSpPr>
            <a:spLocks noGrp="1"/>
          </p:cNvSpPr>
          <p:nvPr>
            <p:ph type="dt" sz="half" idx="10"/>
          </p:nvPr>
        </p:nvSpPr>
        <p:spPr/>
        <p:txBody>
          <a:bodyPr/>
          <a:lstStyle/>
          <a:p>
            <a:fld id="{D0405D32-7C61-4A90-BDB4-B6948538F4C9}" type="datetime1">
              <a:rPr lang="it-IT" smtClean="0"/>
              <a:pPr/>
              <a:t>16/06/2020</a:t>
            </a:fld>
            <a:endParaRPr lang="it-IT"/>
          </a:p>
        </p:txBody>
      </p:sp>
      <p:sp>
        <p:nvSpPr>
          <p:cNvPr id="19" name="Segnaposto piè di pagina 18"/>
          <p:cNvSpPr>
            <a:spLocks noGrp="1"/>
          </p:cNvSpPr>
          <p:nvPr>
            <p:ph type="ftr" sz="quarter" idx="11"/>
          </p:nvPr>
        </p:nvSpPr>
        <p:spPr/>
        <p:txBody>
          <a:bodyPr/>
          <a:lstStyle/>
          <a:p>
            <a:endParaRPr lang="it-IT"/>
          </a:p>
        </p:txBody>
      </p:sp>
      <p:sp>
        <p:nvSpPr>
          <p:cNvPr id="27" name="Segnaposto numero diapositiva 26"/>
          <p:cNvSpPr>
            <a:spLocks noGrp="1"/>
          </p:cNvSpPr>
          <p:nvPr>
            <p:ph type="sldNum" sz="quarter" idx="12"/>
          </p:nvPr>
        </p:nvSpPr>
        <p:spPr/>
        <p:txBody>
          <a:bodyPr/>
          <a:lstStyle/>
          <a:p>
            <a:fld id="{26D9375F-5BAC-4557-933E-8519714799BD}" type="slidenum">
              <a:rPr lang="it-IT" smtClean="0"/>
              <a:pPr/>
              <a:t>‹N›</a:t>
            </a:fld>
            <a:endParaRPr lang="it-IT"/>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4D636922-C099-496D-AA1D-4E3F02094FC6}" type="datetime1">
              <a:rPr lang="it-IT" smtClean="0"/>
              <a:pPr/>
              <a:t>16/06/2020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6D9375F-5BAC-4557-933E-8519714799BD}"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914401"/>
            <a:ext cx="2057400" cy="5211763"/>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914401"/>
            <a:ext cx="6019800" cy="5211763"/>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6BDDBC7F-249D-41B5-B196-FF8EF66A2351}" type="datetime1">
              <a:rPr lang="it-IT" smtClean="0"/>
              <a:pPr/>
              <a:t>16/06/2020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6D9375F-5BAC-4557-933E-8519714799BD}"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contenuto 2"/>
          <p:cNvSpPr>
            <a:spLocks noGrp="1"/>
          </p:cNvSpPr>
          <p:nvPr>
            <p:ph idx="1"/>
          </p:nvPr>
        </p:nvSpPr>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714BA3B7-9CA5-4D09-9D45-157F6615BCD8}" type="datetime1">
              <a:rPr lang="it-IT" smtClean="0"/>
              <a:pPr/>
              <a:t>16/06/2020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6D9375F-5BAC-4557-933E-8519714799BD}"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bg>
      <p:bgRef idx="1002">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p:txBody>
          <a:bodyPr/>
          <a:lstStyle/>
          <a:p>
            <a:fld id="{F2E95D09-4A84-4EF6-AFF0-37F262695A1C}" type="datetime1">
              <a:rPr lang="it-IT" smtClean="0"/>
              <a:pPr/>
              <a:t>16/06/2020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6D9375F-5BAC-4557-933E-8519714799BD}" type="slidenum">
              <a:rPr lang="it-IT" smtClean="0"/>
              <a:pPr/>
              <a:t>‹N›</a:t>
            </a:fld>
            <a:endParaRPr lang="it-IT"/>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1143000"/>
          </a:xfrm>
        </p:spPr>
        <p:txBody>
          <a:bodyPr/>
          <a:lstStyle/>
          <a:p>
            <a:r>
              <a:rPr kumimoji="0" lang="it-IT" smtClean="0"/>
              <a:t>Fare clic per modificare lo stile del titolo</a:t>
            </a:r>
            <a:endParaRPr kumimoji="0" lang="en-US"/>
          </a:p>
        </p:txBody>
      </p:sp>
      <p:sp>
        <p:nvSpPr>
          <p:cNvPr id="3" name="Segnaposto contenuto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fld id="{7605FF0F-6830-45A6-9240-34E1946F48BF}" type="datetime1">
              <a:rPr lang="it-IT" smtClean="0"/>
              <a:pPr/>
              <a:t>16/06/2020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6D9375F-5BAC-4557-933E-8519714799BD}"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1143000"/>
          </a:xfrm>
        </p:spPr>
        <p:txBody>
          <a:bodyPr tIns="45720" anchor="b"/>
          <a:lstStyle>
            <a:lvl1pPr>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p:txBody>
          <a:bodyPr/>
          <a:lstStyle/>
          <a:p>
            <a:fld id="{1E2CBB8F-1CB5-4982-AD5B-E0099CD75F49}" type="datetime1">
              <a:rPr lang="it-IT" smtClean="0"/>
              <a:pPr/>
              <a:t>16/06/2020</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26D9375F-5BAC-4557-933E-8519714799BD}"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it-IT" smtClean="0"/>
              <a:t>Fare clic per modificare lo stile del titolo</a:t>
            </a:r>
            <a:endParaRPr kumimoji="0" lang="en-US"/>
          </a:p>
        </p:txBody>
      </p:sp>
      <p:sp>
        <p:nvSpPr>
          <p:cNvPr id="3" name="Segnaposto data 2"/>
          <p:cNvSpPr>
            <a:spLocks noGrp="1"/>
          </p:cNvSpPr>
          <p:nvPr>
            <p:ph type="dt" sz="half" idx="10"/>
          </p:nvPr>
        </p:nvSpPr>
        <p:spPr/>
        <p:txBody>
          <a:bodyPr/>
          <a:lstStyle/>
          <a:p>
            <a:fld id="{75DEC3EA-F0D4-443D-8E7D-FF9E54E37E7D}" type="datetime1">
              <a:rPr lang="it-IT" smtClean="0"/>
              <a:pPr/>
              <a:t>16/06/2020</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26D9375F-5BAC-4557-933E-8519714799BD}"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D8E29E64-1323-44B0-9D52-CFB16113D684}" type="datetime1">
              <a:rPr lang="it-IT" smtClean="0"/>
              <a:pPr/>
              <a:t>16/06/2020</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26D9375F-5BAC-4557-933E-8519714799BD}"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it-IT" smtClean="0"/>
              <a:t>Fare clic per modificare stili del testo dello schema</a:t>
            </a:r>
          </a:p>
        </p:txBody>
      </p:sp>
      <p:sp>
        <p:nvSpPr>
          <p:cNvPr id="4" name="Segnaposto contenuto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fld id="{6806EF04-4A78-4BFB-8B66-CED48C890609}" type="datetime1">
              <a:rPr lang="it-IT" smtClean="0"/>
              <a:pPr/>
              <a:t>16/06/2020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6D9375F-5BAC-4557-933E-8519714799BD}"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9" name="Ritaglia e arrotonda singolo angolo rettangolo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angolo rettangolo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olo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it-IT" smtClean="0"/>
              <a:t>Fare clic per modificare lo stile del titolo</a:t>
            </a:r>
            <a:endParaRPr kumimoji="0" lang="en-US"/>
          </a:p>
        </p:txBody>
      </p:sp>
      <p:sp>
        <p:nvSpPr>
          <p:cNvPr id="4" name="Segnaposto testo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
        <p:nvSpPr>
          <p:cNvPr id="5" name="Segnaposto data 4"/>
          <p:cNvSpPr>
            <a:spLocks noGrp="1"/>
          </p:cNvSpPr>
          <p:nvPr>
            <p:ph type="dt" sz="half" idx="10"/>
          </p:nvPr>
        </p:nvSpPr>
        <p:spPr/>
        <p:txBody>
          <a:bodyPr/>
          <a:lstStyle/>
          <a:p>
            <a:fld id="{0C6ABB23-56C6-49B6-A6A8-34DE7335E813}" type="datetime1">
              <a:rPr lang="it-IT" smtClean="0"/>
              <a:pPr/>
              <a:t>16/06/2020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a:xfrm>
            <a:off x="8077200" y="6356350"/>
            <a:ext cx="609600" cy="365125"/>
          </a:xfrm>
        </p:spPr>
        <p:txBody>
          <a:bodyPr/>
          <a:lstStyle/>
          <a:p>
            <a:fld id="{26D9375F-5BAC-4557-933E-8519714799BD}" type="slidenum">
              <a:rPr lang="it-IT" smtClean="0"/>
              <a:pPr/>
              <a:t>‹N›</a:t>
            </a:fld>
            <a:endParaRPr lang="it-IT"/>
          </a:p>
        </p:txBody>
      </p:sp>
      <p:sp>
        <p:nvSpPr>
          <p:cNvPr id="3" name="Segnaposto immagin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it-IT" smtClean="0"/>
              <a:t>Fare clic sull'icona per inserire un'immagine</a:t>
            </a:r>
            <a:endParaRPr kumimoji="0" lang="en-US" dirty="0"/>
          </a:p>
        </p:txBody>
      </p:sp>
      <p:sp>
        <p:nvSpPr>
          <p:cNvPr id="10" name="Figura a mano libera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igura a mano libera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igura a mano libera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igura a mano libera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Segnaposto titolo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it-IT" smtClean="0"/>
              <a:t>Fare clic per modificare lo stile del titolo</a:t>
            </a:r>
            <a:endParaRPr kumimoji="0" lang="en-US"/>
          </a:p>
        </p:txBody>
      </p:sp>
      <p:sp>
        <p:nvSpPr>
          <p:cNvPr id="30" name="Segnaposto testo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0" name="Segnaposto data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E574E2E-BEBC-4430-B665-E80E059BBA51}" type="datetime1">
              <a:rPr lang="it-IT" smtClean="0"/>
              <a:pPr/>
              <a:t>16/06/2020</a:t>
            </a:fld>
            <a:endParaRPr lang="it-IT"/>
          </a:p>
        </p:txBody>
      </p:sp>
      <p:sp>
        <p:nvSpPr>
          <p:cNvPr id="22" name="Segnaposto piè di pagina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it-IT"/>
          </a:p>
        </p:txBody>
      </p:sp>
      <p:sp>
        <p:nvSpPr>
          <p:cNvPr id="18" name="Segnaposto numero diapositiva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6D9375F-5BAC-4557-933E-8519714799BD}" type="slidenum">
              <a:rPr lang="it-IT" smtClean="0"/>
              <a:pPr/>
              <a:t>‹N›</a:t>
            </a:fld>
            <a:endParaRPr lang="it-IT"/>
          </a:p>
        </p:txBody>
      </p:sp>
      <p:grpSp>
        <p:nvGrpSpPr>
          <p:cNvPr id="2" name="Gruppo 1"/>
          <p:cNvGrpSpPr/>
          <p:nvPr/>
        </p:nvGrpSpPr>
        <p:grpSpPr>
          <a:xfrm>
            <a:off x="-19017" y="202408"/>
            <a:ext cx="9180548" cy="649224"/>
            <a:chOff x="-19045" y="216550"/>
            <a:chExt cx="9180548" cy="649224"/>
          </a:xfrm>
        </p:grpSpPr>
        <p:sp>
          <p:nvSpPr>
            <p:cNvPr id="12" name="Figura a mano libera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igura a mano libera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ippf.org/" TargetMode="Externa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gi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23528" y="260648"/>
            <a:ext cx="8305800" cy="1405136"/>
          </a:xfrm>
        </p:spPr>
        <p:txBody>
          <a:bodyPr>
            <a:normAutofit fontScale="90000"/>
          </a:bodyPr>
          <a:lstStyle/>
          <a:p>
            <a:pPr algn="ctr"/>
            <a:r>
              <a:rPr lang="it-IT" sz="7300" dirty="0" smtClean="0"/>
              <a:t>GENDER THEORIES</a:t>
            </a:r>
            <a:br>
              <a:rPr lang="it-IT" sz="7300" dirty="0" smtClean="0"/>
            </a:br>
            <a:r>
              <a:rPr lang="it-IT" sz="3100" dirty="0" smtClean="0"/>
              <a:t>CHE COSA STA SUCCEDENDO?</a:t>
            </a:r>
            <a:r>
              <a:rPr lang="it-IT" sz="6000" dirty="0" smtClean="0"/>
              <a:t/>
            </a:r>
            <a:br>
              <a:rPr lang="it-IT" sz="6000" dirty="0" smtClean="0"/>
            </a:br>
            <a:r>
              <a:rPr lang="it-IT" sz="1200" dirty="0" smtClean="0"/>
              <a:t> </a:t>
            </a:r>
            <a:endParaRPr lang="it-IT" sz="6000" dirty="0"/>
          </a:p>
        </p:txBody>
      </p:sp>
      <p:sp>
        <p:nvSpPr>
          <p:cNvPr id="3" name="Sottotitolo 2"/>
          <p:cNvSpPr>
            <a:spLocks noGrp="1"/>
          </p:cNvSpPr>
          <p:nvPr>
            <p:ph type="subTitle" idx="1"/>
          </p:nvPr>
        </p:nvSpPr>
        <p:spPr>
          <a:xfrm>
            <a:off x="611560" y="4581128"/>
            <a:ext cx="7854696" cy="1197272"/>
          </a:xfrm>
          <a:solidFill>
            <a:schemeClr val="accent1"/>
          </a:solidFill>
          <a:ln w="25400">
            <a:solidFill>
              <a:srgbClr val="FF0000"/>
            </a:solidFill>
          </a:ln>
        </p:spPr>
        <p:txBody>
          <a:bodyPr>
            <a:noAutofit/>
          </a:bodyPr>
          <a:lstStyle/>
          <a:p>
            <a:pPr algn="ctr"/>
            <a:r>
              <a:rPr lang="it-IT" sz="3200" b="1" dirty="0" smtClean="0">
                <a:solidFill>
                  <a:srgbClr val="FFFF00"/>
                </a:solidFill>
                <a:latin typeface="+mj-lt"/>
              </a:rPr>
              <a:t>Un attacco  violento e ideologico </a:t>
            </a:r>
          </a:p>
          <a:p>
            <a:pPr algn="ctr"/>
            <a:r>
              <a:rPr lang="it-IT" sz="3200" b="1" dirty="0" smtClean="0">
                <a:solidFill>
                  <a:srgbClr val="FFFF00"/>
                </a:solidFill>
                <a:latin typeface="+mj-lt"/>
              </a:rPr>
              <a:t>alla persona, alla famiglia e alla società</a:t>
            </a:r>
            <a:endParaRPr lang="it-IT" sz="3200" b="1" dirty="0">
              <a:solidFill>
                <a:srgbClr val="FFFF00"/>
              </a:solidFill>
              <a:latin typeface="+mj-lt"/>
            </a:endParaRPr>
          </a:p>
        </p:txBody>
      </p:sp>
      <p:pic>
        <p:nvPicPr>
          <p:cNvPr id="1026" name="Picture 2" descr="C:\Users\Master\Desktop\gender equality.jpg"/>
          <p:cNvPicPr>
            <a:picLocks noChangeAspect="1" noChangeArrowheads="1"/>
          </p:cNvPicPr>
          <p:nvPr/>
        </p:nvPicPr>
        <p:blipFill>
          <a:blip r:embed="rId2" cstate="print"/>
          <a:srcRect/>
          <a:stretch>
            <a:fillRect/>
          </a:stretch>
        </p:blipFill>
        <p:spPr bwMode="auto">
          <a:xfrm>
            <a:off x="3059832" y="1556792"/>
            <a:ext cx="2808312" cy="2808312"/>
          </a:xfrm>
          <a:prstGeom prst="rect">
            <a:avLst/>
          </a:prstGeom>
          <a:noFill/>
          <a:ln w="38100">
            <a:solidFill>
              <a:srgbClr val="FF0000"/>
            </a:solidFill>
          </a:ln>
        </p:spPr>
      </p:pic>
      <p:sp>
        <p:nvSpPr>
          <p:cNvPr id="5" name="CasellaDiTesto 4"/>
          <p:cNvSpPr txBox="1"/>
          <p:nvPr/>
        </p:nvSpPr>
        <p:spPr>
          <a:xfrm>
            <a:off x="539552" y="5877272"/>
            <a:ext cx="8136904" cy="369332"/>
          </a:xfrm>
          <a:prstGeom prst="rect">
            <a:avLst/>
          </a:prstGeom>
          <a:noFill/>
        </p:spPr>
        <p:txBody>
          <a:bodyPr wrap="square" rtlCol="0">
            <a:spAutoFit/>
          </a:bodyPr>
          <a:lstStyle/>
          <a:p>
            <a:pPr algn="ctr"/>
            <a:r>
              <a:rPr lang="it-IT" dirty="0" smtClean="0"/>
              <a:t>Prof. Francesco Cannizzaro - Specialista in Pedagogia, Bioetica e Sessuologia</a:t>
            </a:r>
            <a:endParaRPr lang="it-IT" dirty="0"/>
          </a:p>
        </p:txBody>
      </p:sp>
      <p:sp>
        <p:nvSpPr>
          <p:cNvPr id="6" name="Segnaposto data 5"/>
          <p:cNvSpPr>
            <a:spLocks noGrp="1"/>
          </p:cNvSpPr>
          <p:nvPr>
            <p:ph type="dt" sz="half" idx="10"/>
          </p:nvPr>
        </p:nvSpPr>
        <p:spPr/>
        <p:txBody>
          <a:bodyPr/>
          <a:lstStyle/>
          <a:p>
            <a:fld id="{6FE8D6F0-1B2B-4E3F-8EAE-3B6C35D60E89}" type="datetime1">
              <a:rPr lang="it-IT" smtClean="0"/>
              <a:pPr/>
              <a:t>16/06/2020</a:t>
            </a:fld>
            <a:endParaRPr lang="it-IT"/>
          </a:p>
        </p:txBody>
      </p:sp>
      <p:sp>
        <p:nvSpPr>
          <p:cNvPr id="7" name="Segnaposto numero diapositiva 6"/>
          <p:cNvSpPr>
            <a:spLocks noGrp="1"/>
          </p:cNvSpPr>
          <p:nvPr>
            <p:ph type="sldNum" sz="quarter" idx="12"/>
          </p:nvPr>
        </p:nvSpPr>
        <p:spPr/>
        <p:txBody>
          <a:bodyPr/>
          <a:lstStyle/>
          <a:p>
            <a:fld id="{26D9375F-5BAC-4557-933E-8519714799BD}" type="slidenum">
              <a:rPr lang="it-IT" smtClean="0"/>
              <a:pPr/>
              <a:t>1</a:t>
            </a:fld>
            <a:endParaRPr lang="it-IT"/>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23528" y="188640"/>
            <a:ext cx="8305800" cy="1080120"/>
          </a:xfrm>
        </p:spPr>
        <p:txBody>
          <a:bodyPr>
            <a:normAutofit/>
          </a:bodyPr>
          <a:lstStyle/>
          <a:p>
            <a:pPr algn="ctr"/>
            <a:r>
              <a:rPr lang="it-IT" sz="6000" dirty="0" smtClean="0"/>
              <a:t>L’educazione di genere</a:t>
            </a:r>
            <a:endParaRPr lang="it-IT" sz="6000" dirty="0"/>
          </a:p>
        </p:txBody>
      </p:sp>
      <p:sp>
        <p:nvSpPr>
          <p:cNvPr id="3" name="Sottotitolo 2"/>
          <p:cNvSpPr>
            <a:spLocks noGrp="1"/>
          </p:cNvSpPr>
          <p:nvPr>
            <p:ph type="subTitle" idx="1"/>
          </p:nvPr>
        </p:nvSpPr>
        <p:spPr>
          <a:xfrm>
            <a:off x="611560" y="1412776"/>
            <a:ext cx="7854696" cy="2880320"/>
          </a:xfrm>
        </p:spPr>
        <p:txBody>
          <a:bodyPr>
            <a:normAutofit fontScale="92500" lnSpcReduction="20000"/>
          </a:bodyPr>
          <a:lstStyle/>
          <a:p>
            <a:pPr algn="ctr"/>
            <a:r>
              <a:rPr lang="it-IT" b="1" i="1" dirty="0" smtClean="0">
                <a:solidFill>
                  <a:srgbClr val="C00000"/>
                </a:solidFill>
              </a:rPr>
              <a:t>Nella Legge del 13 luglio 2015, n. 107   </a:t>
            </a:r>
          </a:p>
          <a:p>
            <a:pPr algn="ctr"/>
            <a:r>
              <a:rPr lang="it-IT" b="1" i="1" dirty="0" smtClean="0">
                <a:solidFill>
                  <a:srgbClr val="C00000"/>
                </a:solidFill>
              </a:rPr>
              <a:t>“La Buona Scuola”</a:t>
            </a:r>
            <a:endParaRPr lang="it-IT" b="1" dirty="0" smtClean="0">
              <a:solidFill>
                <a:srgbClr val="C00000"/>
              </a:solidFill>
            </a:endParaRPr>
          </a:p>
          <a:p>
            <a:pPr algn="just"/>
            <a:r>
              <a:rPr lang="it-IT" b="1" dirty="0" smtClean="0">
                <a:solidFill>
                  <a:srgbClr val="FFFF00"/>
                </a:solidFill>
              </a:rPr>
              <a:t>Si dice, tra l’altro, </a:t>
            </a:r>
            <a:r>
              <a:rPr lang="it-IT" dirty="0" smtClean="0"/>
              <a:t>che il piano triennale dell’offerta formativa assicura l’attuazione dei principi di pari opportunità promuovendo nelle scuole di ogni ordine e grado l’educazione alla parità tra i sessi, la prevenzione della violenza di genere e di tutte le discriminazioni, al fine di informare e di sensibilizzare gli studenti, i docenti e i genitori. </a:t>
            </a:r>
          </a:p>
          <a:p>
            <a:pPr algn="l"/>
            <a:endParaRPr lang="it-IT" dirty="0" smtClean="0">
              <a:solidFill>
                <a:srgbClr val="FFFF00"/>
              </a:solidFill>
            </a:endParaRPr>
          </a:p>
          <a:p>
            <a:pPr algn="ctr"/>
            <a:endParaRPr lang="it-IT" dirty="0">
              <a:solidFill>
                <a:srgbClr val="FFFF00"/>
              </a:solidFill>
            </a:endParaRPr>
          </a:p>
        </p:txBody>
      </p:sp>
      <p:sp>
        <p:nvSpPr>
          <p:cNvPr id="5" name="Segnaposto data 4"/>
          <p:cNvSpPr>
            <a:spLocks noGrp="1"/>
          </p:cNvSpPr>
          <p:nvPr>
            <p:ph type="dt" sz="half" idx="10"/>
          </p:nvPr>
        </p:nvSpPr>
        <p:spPr/>
        <p:txBody>
          <a:bodyPr/>
          <a:lstStyle/>
          <a:p>
            <a:fld id="{0303AF74-0669-4FC3-BD73-8084C5C33B35}" type="datetime1">
              <a:rPr lang="it-IT" smtClean="0"/>
              <a:pPr/>
              <a:t>16/06/2020</a:t>
            </a:fld>
            <a:endParaRPr lang="it-IT"/>
          </a:p>
        </p:txBody>
      </p:sp>
      <p:sp>
        <p:nvSpPr>
          <p:cNvPr id="6" name="Segnaposto numero diapositiva 5"/>
          <p:cNvSpPr>
            <a:spLocks noGrp="1"/>
          </p:cNvSpPr>
          <p:nvPr>
            <p:ph type="sldNum" sz="quarter" idx="12"/>
          </p:nvPr>
        </p:nvSpPr>
        <p:spPr/>
        <p:txBody>
          <a:bodyPr/>
          <a:lstStyle/>
          <a:p>
            <a:fld id="{26D9375F-5BAC-4557-933E-8519714799BD}" type="slidenum">
              <a:rPr lang="it-IT" smtClean="0"/>
              <a:pPr/>
              <a:t>10</a:t>
            </a:fld>
            <a:endParaRPr lang="it-IT"/>
          </a:p>
        </p:txBody>
      </p:sp>
      <p:pic>
        <p:nvPicPr>
          <p:cNvPr id="1026" name="Picture 2" descr="C:\Users\Master\Desktop\download.jpg"/>
          <p:cNvPicPr>
            <a:picLocks noChangeAspect="1" noChangeArrowheads="1"/>
          </p:cNvPicPr>
          <p:nvPr/>
        </p:nvPicPr>
        <p:blipFill>
          <a:blip r:embed="rId2" cstate="print"/>
          <a:srcRect/>
          <a:stretch>
            <a:fillRect/>
          </a:stretch>
        </p:blipFill>
        <p:spPr bwMode="auto">
          <a:xfrm>
            <a:off x="2555776" y="4221088"/>
            <a:ext cx="3972870" cy="2232248"/>
          </a:xfrm>
          <a:prstGeom prst="rect">
            <a:avLst/>
          </a:prstGeom>
          <a:noFill/>
          <a:ln w="25400">
            <a:solidFill>
              <a:srgbClr val="FF000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4"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wheel(4)">
                                      <p:cBhvr>
                                        <p:cTn id="19" dur="2000"/>
                                        <p:tgtEl>
                                          <p:spTgt spid="1026"/>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23528" y="260648"/>
            <a:ext cx="8305800" cy="792088"/>
          </a:xfrm>
        </p:spPr>
        <p:txBody>
          <a:bodyPr>
            <a:normAutofit fontScale="90000"/>
          </a:bodyPr>
          <a:lstStyle/>
          <a:p>
            <a:pPr algn="ctr"/>
            <a:r>
              <a:rPr lang="it-IT" sz="6000" dirty="0" smtClean="0"/>
              <a:t>Un po’ di storia</a:t>
            </a:r>
            <a:endParaRPr lang="it-IT" sz="6000" dirty="0"/>
          </a:p>
        </p:txBody>
      </p:sp>
      <p:sp>
        <p:nvSpPr>
          <p:cNvPr id="3" name="Sottotitolo 2"/>
          <p:cNvSpPr>
            <a:spLocks noGrp="1"/>
          </p:cNvSpPr>
          <p:nvPr>
            <p:ph type="subTitle" idx="1"/>
          </p:nvPr>
        </p:nvSpPr>
        <p:spPr>
          <a:xfrm>
            <a:off x="395536" y="1268760"/>
            <a:ext cx="8424936" cy="4680520"/>
          </a:xfrm>
        </p:spPr>
        <p:txBody>
          <a:bodyPr>
            <a:normAutofit fontScale="85000" lnSpcReduction="20000"/>
          </a:bodyPr>
          <a:lstStyle/>
          <a:p>
            <a:pPr algn="ctr" fontAlgn="base"/>
            <a:r>
              <a:rPr lang="it-IT" b="1" dirty="0" smtClean="0">
                <a:solidFill>
                  <a:srgbClr val="C00000"/>
                </a:solidFill>
              </a:rPr>
              <a:t>In questo disegno si collocano molti eventi, solo apparentemente tra loro indipendenti e solo apparentemente provenienti da diverse aree e posizioni politiche, sociologiche ed “etiche”.</a:t>
            </a:r>
          </a:p>
          <a:p>
            <a:pPr algn="just" fontAlgn="base"/>
            <a:r>
              <a:rPr lang="it-IT" b="1" dirty="0" smtClean="0">
                <a:solidFill>
                  <a:srgbClr val="FFFF00"/>
                </a:solidFill>
              </a:rPr>
              <a:t>Ricordiamo il rifiuto opposto, </a:t>
            </a:r>
            <a:r>
              <a:rPr lang="it-IT" dirty="0" smtClean="0"/>
              <a:t>nella formulazione della Costituzione europea, all’inserimento delle </a:t>
            </a:r>
            <a:r>
              <a:rPr lang="it-IT" b="1" dirty="0" smtClean="0">
                <a:solidFill>
                  <a:srgbClr val="C00000"/>
                </a:solidFill>
              </a:rPr>
              <a:t>radici giudaico-cristiane </a:t>
            </a:r>
            <a:r>
              <a:rPr lang="it-IT" dirty="0" smtClean="0"/>
              <a:t>tra i valori fondativi ed irrinunciabili dell’Unione.</a:t>
            </a:r>
          </a:p>
          <a:p>
            <a:pPr algn="just" fontAlgn="base"/>
            <a:r>
              <a:rPr lang="it-IT" b="1" dirty="0" smtClean="0">
                <a:solidFill>
                  <a:srgbClr val="FFFF00"/>
                </a:solidFill>
              </a:rPr>
              <a:t>All’epoca, </a:t>
            </a:r>
            <a:r>
              <a:rPr lang="it-IT" dirty="0" smtClean="0"/>
              <a:t>molti non colsero la portata del rifiuto, che venne fatto passare come mera affermazione della “laicità” dell’istituzione continentale.</a:t>
            </a:r>
          </a:p>
          <a:p>
            <a:pPr algn="just" fontAlgn="base"/>
            <a:r>
              <a:rPr lang="it-IT" b="1" dirty="0" smtClean="0">
                <a:solidFill>
                  <a:srgbClr val="FFFF00"/>
                </a:solidFill>
              </a:rPr>
              <a:t>In realtà, </a:t>
            </a:r>
            <a:r>
              <a:rPr lang="it-IT" dirty="0" smtClean="0"/>
              <a:t>si è trattato di un passo fondamentale dell’attacco frontale al sistema di valori che, appunto, da tali radici derivano, quindi di un’affermazione di laicismo e non di laicità. Si è trattato di una vittoria ideologica e concreta senza la quale nessun altro atto della strategia sarebbe stato possibile.</a:t>
            </a:r>
          </a:p>
          <a:p>
            <a:pPr algn="ctr"/>
            <a:endParaRPr lang="it-IT" dirty="0">
              <a:solidFill>
                <a:srgbClr val="FFFF00"/>
              </a:solidFill>
            </a:endParaRPr>
          </a:p>
        </p:txBody>
      </p:sp>
      <p:sp>
        <p:nvSpPr>
          <p:cNvPr id="4" name="Segnaposto data 3"/>
          <p:cNvSpPr>
            <a:spLocks noGrp="1"/>
          </p:cNvSpPr>
          <p:nvPr>
            <p:ph type="dt" sz="half" idx="10"/>
          </p:nvPr>
        </p:nvSpPr>
        <p:spPr/>
        <p:txBody>
          <a:bodyPr/>
          <a:lstStyle/>
          <a:p>
            <a:fld id="{DBB88C1E-F846-4712-AEFD-1228DA535520}" type="datetime1">
              <a:rPr lang="it-IT" smtClean="0"/>
              <a:pPr/>
              <a:t>16/06/2020</a:t>
            </a:fld>
            <a:endParaRPr lang="it-IT"/>
          </a:p>
        </p:txBody>
      </p:sp>
      <p:sp>
        <p:nvSpPr>
          <p:cNvPr id="5" name="Segnaposto numero diapositiva 4"/>
          <p:cNvSpPr>
            <a:spLocks noGrp="1"/>
          </p:cNvSpPr>
          <p:nvPr>
            <p:ph type="sldNum" sz="quarter" idx="12"/>
          </p:nvPr>
        </p:nvSpPr>
        <p:spPr/>
        <p:txBody>
          <a:bodyPr/>
          <a:lstStyle/>
          <a:p>
            <a:fld id="{26D9375F-5BAC-4557-933E-8519714799BD}" type="slidenum">
              <a:rPr lang="it-IT" smtClean="0"/>
              <a:pPr/>
              <a:t>11</a:t>
            </a:fld>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23528" y="260648"/>
            <a:ext cx="8305800" cy="792088"/>
          </a:xfrm>
        </p:spPr>
        <p:txBody>
          <a:bodyPr>
            <a:normAutofit fontScale="90000"/>
          </a:bodyPr>
          <a:lstStyle/>
          <a:p>
            <a:pPr algn="ctr"/>
            <a:r>
              <a:rPr lang="it-IT" sz="6000" dirty="0" smtClean="0"/>
              <a:t>Un po’ di storia</a:t>
            </a:r>
            <a:endParaRPr lang="it-IT" sz="6000" dirty="0"/>
          </a:p>
        </p:txBody>
      </p:sp>
      <p:sp>
        <p:nvSpPr>
          <p:cNvPr id="3" name="Sottotitolo 2"/>
          <p:cNvSpPr>
            <a:spLocks noGrp="1"/>
          </p:cNvSpPr>
          <p:nvPr>
            <p:ph type="subTitle" idx="1"/>
          </p:nvPr>
        </p:nvSpPr>
        <p:spPr>
          <a:xfrm>
            <a:off x="395536" y="1268760"/>
            <a:ext cx="8424936" cy="4392488"/>
          </a:xfrm>
        </p:spPr>
        <p:txBody>
          <a:bodyPr>
            <a:normAutofit fontScale="85000" lnSpcReduction="20000"/>
          </a:bodyPr>
          <a:lstStyle/>
          <a:p>
            <a:pPr algn="just" fontAlgn="base"/>
            <a:r>
              <a:rPr lang="it-IT" b="1" dirty="0" smtClean="0">
                <a:solidFill>
                  <a:srgbClr val="FFFF00"/>
                </a:solidFill>
              </a:rPr>
              <a:t>Se tali valori </a:t>
            </a:r>
            <a:r>
              <a:rPr lang="it-IT" dirty="0" smtClean="0"/>
              <a:t>fossero stati scolpiti nella Costituzione, nessuno avrebbe potuto proporre al Parlamento europeo la discussione del cosiddetto “</a:t>
            </a:r>
            <a:r>
              <a:rPr lang="it-IT" b="1" dirty="0" smtClean="0">
                <a:solidFill>
                  <a:srgbClr val="C00000"/>
                </a:solidFill>
              </a:rPr>
              <a:t>Rapporto </a:t>
            </a:r>
            <a:r>
              <a:rPr lang="it-IT" b="1" dirty="0" err="1" smtClean="0">
                <a:solidFill>
                  <a:srgbClr val="C00000"/>
                </a:solidFill>
              </a:rPr>
              <a:t>Estrela</a:t>
            </a:r>
            <a:r>
              <a:rPr lang="it-IT" dirty="0" smtClean="0"/>
              <a:t>”. </a:t>
            </a:r>
          </a:p>
          <a:p>
            <a:pPr algn="just" fontAlgn="base"/>
            <a:r>
              <a:rPr lang="it-IT" b="1" dirty="0" smtClean="0">
                <a:solidFill>
                  <a:srgbClr val="FFFF00"/>
                </a:solidFill>
              </a:rPr>
              <a:t>Nessuno</a:t>
            </a:r>
            <a:r>
              <a:rPr lang="it-IT" dirty="0" smtClean="0"/>
              <a:t> avrebbe potuto presentare e far approvare una Raccomandazione come quella che ha portato, in Italia, alla “Strategia nazionale LGBT” e all’istituzione dell’</a:t>
            </a:r>
            <a:r>
              <a:rPr lang="it-IT" dirty="0" err="1" smtClean="0"/>
              <a:t>Unar</a:t>
            </a:r>
            <a:r>
              <a:rPr lang="it-IT" dirty="0" smtClean="0"/>
              <a:t> (Ufficio Nazionale Anti-discriminazioni Razziali).</a:t>
            </a:r>
          </a:p>
          <a:p>
            <a:pPr algn="just" fontAlgn="base"/>
            <a:r>
              <a:rPr lang="it-IT" b="1" dirty="0" smtClean="0">
                <a:solidFill>
                  <a:srgbClr val="FFFF00"/>
                </a:solidFill>
              </a:rPr>
              <a:t>Vera e propria riedizione della famigerata Agenzia Stefani </a:t>
            </a:r>
            <a:r>
              <a:rPr lang="it-IT" dirty="0" smtClean="0"/>
              <a:t>che, in tempo di dittatura, provvedeva all’emanazione delle veline con le quali il </a:t>
            </a:r>
            <a:r>
              <a:rPr lang="it-IT" dirty="0" err="1" smtClean="0"/>
              <a:t>MinCulPop</a:t>
            </a:r>
            <a:r>
              <a:rPr lang="it-IT" dirty="0" smtClean="0"/>
              <a:t> imponeva ai media cosa non dire, cosa dire e come dirlo. </a:t>
            </a:r>
          </a:p>
          <a:p>
            <a:pPr algn="just" fontAlgn="base"/>
            <a:r>
              <a:rPr lang="it-IT" b="1" dirty="0" smtClean="0">
                <a:solidFill>
                  <a:srgbClr val="FFFF00"/>
                </a:solidFill>
              </a:rPr>
              <a:t>Perfino il “laico” Corriere della Sera </a:t>
            </a:r>
            <a:r>
              <a:rPr lang="it-IT" dirty="0" smtClean="0"/>
              <a:t>ha visto nelle recenti </a:t>
            </a:r>
            <a:r>
              <a:rPr lang="it-IT" b="1" dirty="0" smtClean="0">
                <a:solidFill>
                  <a:srgbClr val="C00000"/>
                </a:solidFill>
              </a:rPr>
              <a:t>linee guida </a:t>
            </a:r>
            <a:r>
              <a:rPr lang="it-IT" b="1" dirty="0" err="1" smtClean="0">
                <a:solidFill>
                  <a:srgbClr val="C00000"/>
                </a:solidFill>
              </a:rPr>
              <a:t>Unar</a:t>
            </a:r>
            <a:r>
              <a:rPr lang="it-IT" b="1" dirty="0" smtClean="0">
                <a:solidFill>
                  <a:srgbClr val="C00000"/>
                </a:solidFill>
              </a:rPr>
              <a:t> </a:t>
            </a:r>
            <a:r>
              <a:rPr lang="it-IT" dirty="0" smtClean="0"/>
              <a:t>ai media un atto di brutale imposizione di verità precostituite e di indebita limitazione alla libertà di pensiero e di parola.</a:t>
            </a:r>
          </a:p>
          <a:p>
            <a:pPr algn="ctr"/>
            <a:endParaRPr lang="it-IT" dirty="0">
              <a:solidFill>
                <a:srgbClr val="FFFF00"/>
              </a:solidFill>
            </a:endParaRPr>
          </a:p>
        </p:txBody>
      </p:sp>
      <p:sp>
        <p:nvSpPr>
          <p:cNvPr id="4" name="Segnaposto data 3"/>
          <p:cNvSpPr>
            <a:spLocks noGrp="1"/>
          </p:cNvSpPr>
          <p:nvPr>
            <p:ph type="dt" sz="half" idx="10"/>
          </p:nvPr>
        </p:nvSpPr>
        <p:spPr/>
        <p:txBody>
          <a:bodyPr/>
          <a:lstStyle/>
          <a:p>
            <a:fld id="{DBB88C1E-F846-4712-AEFD-1228DA535520}" type="datetime1">
              <a:rPr lang="it-IT" smtClean="0"/>
              <a:pPr/>
              <a:t>16/06/2020</a:t>
            </a:fld>
            <a:endParaRPr lang="it-IT"/>
          </a:p>
        </p:txBody>
      </p:sp>
      <p:sp>
        <p:nvSpPr>
          <p:cNvPr id="5" name="Segnaposto numero diapositiva 4"/>
          <p:cNvSpPr>
            <a:spLocks noGrp="1"/>
          </p:cNvSpPr>
          <p:nvPr>
            <p:ph type="sldNum" sz="quarter" idx="12"/>
          </p:nvPr>
        </p:nvSpPr>
        <p:spPr/>
        <p:txBody>
          <a:bodyPr/>
          <a:lstStyle/>
          <a:p>
            <a:fld id="{26D9375F-5BAC-4557-933E-8519714799BD}" type="slidenum">
              <a:rPr lang="it-IT" smtClean="0"/>
              <a:pPr/>
              <a:t>12</a:t>
            </a:fld>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23528" y="260648"/>
            <a:ext cx="8305800" cy="1008112"/>
          </a:xfrm>
        </p:spPr>
        <p:txBody>
          <a:bodyPr>
            <a:normAutofit/>
          </a:bodyPr>
          <a:lstStyle/>
          <a:p>
            <a:pPr algn="ctr"/>
            <a:r>
              <a:rPr lang="it-IT" sz="6000" dirty="0" smtClean="0"/>
              <a:t>Il Delirio dell’OMS</a:t>
            </a:r>
            <a:endParaRPr lang="it-IT" sz="6000" dirty="0"/>
          </a:p>
        </p:txBody>
      </p:sp>
      <p:sp>
        <p:nvSpPr>
          <p:cNvPr id="3" name="Sottotitolo 2"/>
          <p:cNvSpPr>
            <a:spLocks noGrp="1"/>
          </p:cNvSpPr>
          <p:nvPr>
            <p:ph type="subTitle" idx="1"/>
          </p:nvPr>
        </p:nvSpPr>
        <p:spPr>
          <a:xfrm>
            <a:off x="611560" y="1628800"/>
            <a:ext cx="7854696" cy="4680520"/>
          </a:xfrm>
        </p:spPr>
        <p:txBody>
          <a:bodyPr>
            <a:normAutofit fontScale="85000" lnSpcReduction="20000"/>
          </a:bodyPr>
          <a:lstStyle/>
          <a:p>
            <a:pPr algn="just" fontAlgn="base"/>
            <a:r>
              <a:rPr lang="it-IT" b="1" dirty="0" smtClean="0">
                <a:solidFill>
                  <a:srgbClr val="FFFF00"/>
                </a:solidFill>
              </a:rPr>
              <a:t>L’Organizzazione Mondiale della Sanità (Oms), </a:t>
            </a:r>
            <a:r>
              <a:rPr lang="it-IT" dirty="0" smtClean="0"/>
              <a:t>di comune accordo con l’agenzia governativa tedesca per l’Educazione sanitaria, ha diffuso presso tutti i ministeri della Salute e dell’Istruzione d’Europa un documento di 83 pagine, chiamato </a:t>
            </a:r>
            <a:r>
              <a:rPr lang="it-IT" b="1" dirty="0" smtClean="0">
                <a:solidFill>
                  <a:srgbClr val="C00000"/>
                </a:solidFill>
              </a:rPr>
              <a:t>«Standard di Educazione Sessuale in Europa» (anno 2018), </a:t>
            </a:r>
            <a:r>
              <a:rPr lang="it-IT" dirty="0" smtClean="0"/>
              <a:t>che invita a una maturazione della consapevolezza sessuale già nei primissimi anni di età dell’individuo.</a:t>
            </a:r>
          </a:p>
          <a:p>
            <a:pPr algn="just" fontAlgn="base"/>
            <a:r>
              <a:rPr lang="it-IT" b="1" dirty="0" smtClean="0">
                <a:solidFill>
                  <a:srgbClr val="FFFF00"/>
                </a:solidFill>
              </a:rPr>
              <a:t>Nel Mondo di oggi </a:t>
            </a:r>
            <a:r>
              <a:rPr lang="it-IT" dirty="0" smtClean="0"/>
              <a:t>l’ingenuità sta diventando qualcosa di marginale, da sopprimere quanto prima. </a:t>
            </a:r>
          </a:p>
          <a:p>
            <a:pPr algn="just" fontAlgn="base"/>
            <a:r>
              <a:rPr lang="it-IT" b="1" dirty="0" smtClean="0">
                <a:solidFill>
                  <a:srgbClr val="FFFF00"/>
                </a:solidFill>
              </a:rPr>
              <a:t>La società vuole individui svegli </a:t>
            </a:r>
            <a:r>
              <a:rPr lang="it-IT" dirty="0" smtClean="0"/>
              <a:t>in modo sempre più precoce, lasciando poco spazio all’immaginazione, alla scoperta, alla gradualità, all’ingenuità appunto. </a:t>
            </a:r>
          </a:p>
          <a:p>
            <a:pPr algn="just" fontAlgn="base"/>
            <a:r>
              <a:rPr lang="it-IT" b="1" dirty="0" smtClean="0">
                <a:solidFill>
                  <a:srgbClr val="FFFF00"/>
                </a:solidFill>
              </a:rPr>
              <a:t>Fin dalla tenera età </a:t>
            </a:r>
            <a:r>
              <a:rPr lang="it-IT" dirty="0" smtClean="0"/>
              <a:t>i bambini vengono sottoposti alla fruizione di determinati messaggi, specie tramite la tv e internet. E purtroppo, forse, in un domani non troppo lontano anche nella scuola. </a:t>
            </a:r>
            <a:endParaRPr lang="it-IT" dirty="0">
              <a:solidFill>
                <a:srgbClr val="FFFF00"/>
              </a:solidFill>
            </a:endParaRPr>
          </a:p>
        </p:txBody>
      </p:sp>
      <p:sp>
        <p:nvSpPr>
          <p:cNvPr id="4" name="Segnaposto data 3"/>
          <p:cNvSpPr>
            <a:spLocks noGrp="1"/>
          </p:cNvSpPr>
          <p:nvPr>
            <p:ph type="dt" sz="half" idx="10"/>
          </p:nvPr>
        </p:nvSpPr>
        <p:spPr/>
        <p:txBody>
          <a:bodyPr/>
          <a:lstStyle/>
          <a:p>
            <a:fld id="{C81E7A32-95D2-4F1E-9CDB-EE9666B481AD}" type="datetime1">
              <a:rPr lang="it-IT" smtClean="0"/>
              <a:pPr/>
              <a:t>16/06/2020</a:t>
            </a:fld>
            <a:endParaRPr lang="it-IT"/>
          </a:p>
        </p:txBody>
      </p:sp>
      <p:sp>
        <p:nvSpPr>
          <p:cNvPr id="5" name="Segnaposto numero diapositiva 4"/>
          <p:cNvSpPr>
            <a:spLocks noGrp="1"/>
          </p:cNvSpPr>
          <p:nvPr>
            <p:ph type="sldNum" sz="quarter" idx="12"/>
          </p:nvPr>
        </p:nvSpPr>
        <p:spPr/>
        <p:txBody>
          <a:bodyPr/>
          <a:lstStyle/>
          <a:p>
            <a:fld id="{26D9375F-5BAC-4557-933E-8519714799BD}" type="slidenum">
              <a:rPr lang="it-IT" smtClean="0"/>
              <a:pPr/>
              <a:t>13</a:t>
            </a:fld>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23528" y="188640"/>
            <a:ext cx="8305800" cy="1224136"/>
          </a:xfrm>
        </p:spPr>
        <p:txBody>
          <a:bodyPr>
            <a:noAutofit/>
          </a:bodyPr>
          <a:lstStyle/>
          <a:p>
            <a:pPr algn="ctr"/>
            <a:r>
              <a:rPr lang="it-IT" sz="4000" dirty="0" smtClean="0"/>
              <a:t>Da chi proviene lo standard di educazione sessuale dell’OMS?</a:t>
            </a:r>
            <a:endParaRPr lang="it-IT" sz="4000" dirty="0"/>
          </a:p>
        </p:txBody>
      </p:sp>
      <p:sp>
        <p:nvSpPr>
          <p:cNvPr id="3" name="Sottotitolo 2"/>
          <p:cNvSpPr>
            <a:spLocks noGrp="1"/>
          </p:cNvSpPr>
          <p:nvPr>
            <p:ph type="subTitle" idx="1"/>
          </p:nvPr>
        </p:nvSpPr>
        <p:spPr>
          <a:xfrm>
            <a:off x="179512" y="1412776"/>
            <a:ext cx="8640960" cy="5184576"/>
          </a:xfrm>
        </p:spPr>
        <p:txBody>
          <a:bodyPr>
            <a:normAutofit fontScale="40000" lnSpcReduction="20000"/>
          </a:bodyPr>
          <a:lstStyle/>
          <a:p>
            <a:pPr algn="l" fontAlgn="base"/>
            <a:r>
              <a:rPr lang="it-IT" sz="6000" b="1" dirty="0" smtClean="0">
                <a:solidFill>
                  <a:srgbClr val="FFFF00"/>
                </a:solidFill>
              </a:rPr>
              <a:t>L’Organizzazione Mondiale della Sanità </a:t>
            </a:r>
            <a:r>
              <a:rPr lang="it-IT" sz="6000" dirty="0" smtClean="0"/>
              <a:t>non è un organo medico, ma politico, e decide quali sono gli standard adatti per l’educazione sessuale dei giovani e dei giovanissimi .</a:t>
            </a:r>
          </a:p>
          <a:p>
            <a:pPr algn="l" fontAlgn="base"/>
            <a:r>
              <a:rPr lang="it-IT" sz="6000" dirty="0" smtClean="0"/>
              <a:t>  </a:t>
            </a:r>
          </a:p>
          <a:p>
            <a:pPr algn="l" fontAlgn="base"/>
            <a:r>
              <a:rPr lang="it-IT" sz="6000" b="1" dirty="0" smtClean="0">
                <a:solidFill>
                  <a:srgbClr val="FFFF00"/>
                </a:solidFill>
              </a:rPr>
              <a:t>Il contenuto del documento  </a:t>
            </a:r>
            <a:r>
              <a:rPr lang="it-IT" sz="6000" dirty="0" smtClean="0"/>
              <a:t>è il frutto di connessioni e complicità tra i membri del Parlamento Europeo e personalità a capo di ONG (come IPPF-EN, International </a:t>
            </a:r>
            <a:r>
              <a:rPr lang="it-IT" sz="6000" dirty="0" err="1" smtClean="0"/>
              <a:t>Planned</a:t>
            </a:r>
            <a:r>
              <a:rPr lang="it-IT" sz="6000" dirty="0" smtClean="0"/>
              <a:t> </a:t>
            </a:r>
            <a:r>
              <a:rPr lang="it-IT" sz="6000" dirty="0" err="1" smtClean="0"/>
              <a:t>Parenthood</a:t>
            </a:r>
            <a:r>
              <a:rPr lang="it-IT" sz="6000" dirty="0" smtClean="0"/>
              <a:t> </a:t>
            </a:r>
            <a:r>
              <a:rPr lang="it-IT" sz="6000" dirty="0" err="1" smtClean="0"/>
              <a:t>Foundation-European</a:t>
            </a:r>
            <a:r>
              <a:rPr lang="it-IT" sz="6000" dirty="0" smtClean="0"/>
              <a:t> Network). </a:t>
            </a:r>
          </a:p>
          <a:p>
            <a:pPr algn="l" fontAlgn="base"/>
            <a:endParaRPr lang="it-IT" sz="3400" dirty="0" smtClean="0"/>
          </a:p>
          <a:p>
            <a:pPr algn="l" fontAlgn="base"/>
            <a:r>
              <a:rPr lang="it-IT" dirty="0" smtClean="0"/>
              <a:t> </a:t>
            </a:r>
          </a:p>
          <a:p>
            <a:pPr algn="l" fontAlgn="base"/>
            <a:endParaRPr lang="it-IT" dirty="0" smtClean="0"/>
          </a:p>
          <a:p>
            <a:pPr algn="l" fontAlgn="base"/>
            <a:endParaRPr lang="it-IT" dirty="0" smtClean="0"/>
          </a:p>
          <a:p>
            <a:pPr algn="l" fontAlgn="base"/>
            <a:endParaRPr lang="it-IT" dirty="0" smtClean="0"/>
          </a:p>
          <a:p>
            <a:pPr algn="l" fontAlgn="base"/>
            <a:endParaRPr lang="it-IT" dirty="0" smtClean="0"/>
          </a:p>
          <a:p>
            <a:pPr algn="l" fontAlgn="base"/>
            <a:endParaRPr lang="it-IT" dirty="0" smtClean="0"/>
          </a:p>
          <a:p>
            <a:pPr algn="l" fontAlgn="base"/>
            <a:endParaRPr lang="it-IT" dirty="0" smtClean="0"/>
          </a:p>
          <a:p>
            <a:pPr algn="l" fontAlgn="base"/>
            <a:endParaRPr lang="it-IT" dirty="0" smtClean="0"/>
          </a:p>
          <a:p>
            <a:pPr algn="l" fontAlgn="base"/>
            <a:endParaRPr lang="it-IT" dirty="0" smtClean="0"/>
          </a:p>
          <a:p>
            <a:pPr algn="ctr" fontAlgn="base"/>
            <a:endParaRPr lang="it-IT" dirty="0" smtClean="0">
              <a:solidFill>
                <a:srgbClr val="FFFF00"/>
              </a:solidFill>
            </a:endParaRPr>
          </a:p>
          <a:p>
            <a:pPr algn="ctr" fontAlgn="base"/>
            <a:endParaRPr lang="it-IT" dirty="0" smtClean="0">
              <a:solidFill>
                <a:srgbClr val="FFFF00"/>
              </a:solidFill>
            </a:endParaRPr>
          </a:p>
          <a:p>
            <a:pPr algn="ctr" fontAlgn="base"/>
            <a:endParaRPr lang="it-IT" dirty="0" smtClean="0">
              <a:solidFill>
                <a:srgbClr val="FFFF00"/>
              </a:solidFill>
            </a:endParaRPr>
          </a:p>
          <a:p>
            <a:pPr algn="ctr" fontAlgn="base"/>
            <a:endParaRPr lang="it-IT" dirty="0" smtClean="0">
              <a:solidFill>
                <a:srgbClr val="FFFF00"/>
              </a:solidFill>
            </a:endParaRPr>
          </a:p>
          <a:p>
            <a:pPr algn="ctr" fontAlgn="base"/>
            <a:endParaRPr lang="it-IT" dirty="0" smtClean="0">
              <a:solidFill>
                <a:srgbClr val="FFFF00"/>
              </a:solidFill>
            </a:endParaRPr>
          </a:p>
          <a:p>
            <a:pPr algn="ctr" fontAlgn="base"/>
            <a:r>
              <a:rPr lang="it-IT" sz="3400" dirty="0" smtClean="0">
                <a:solidFill>
                  <a:srgbClr val="FFFF00"/>
                </a:solidFill>
              </a:rPr>
              <a:t>(nella foto i 19 redattori degli standard di educazione sessuali per tutte le scuole di Europa)</a:t>
            </a:r>
          </a:p>
          <a:p>
            <a:pPr algn="ctr"/>
            <a:endParaRPr lang="it-IT" dirty="0">
              <a:solidFill>
                <a:srgbClr val="FFFF00"/>
              </a:solidFill>
            </a:endParaRPr>
          </a:p>
        </p:txBody>
      </p:sp>
      <p:pic>
        <p:nvPicPr>
          <p:cNvPr id="4" name="Immagine 3" descr="oms.png"/>
          <p:cNvPicPr>
            <a:picLocks noChangeAspect="1"/>
          </p:cNvPicPr>
          <p:nvPr/>
        </p:nvPicPr>
        <p:blipFill>
          <a:blip r:embed="rId2" cstate="print"/>
          <a:stretch>
            <a:fillRect/>
          </a:stretch>
        </p:blipFill>
        <p:spPr>
          <a:xfrm>
            <a:off x="2962584" y="3979229"/>
            <a:ext cx="3049576" cy="2258083"/>
          </a:xfrm>
          <a:prstGeom prst="rect">
            <a:avLst/>
          </a:prstGeom>
          <a:ln w="38100">
            <a:solidFill>
              <a:srgbClr val="FFFF00"/>
            </a:solidFill>
          </a:ln>
        </p:spPr>
      </p:pic>
      <p:sp>
        <p:nvSpPr>
          <p:cNvPr id="5" name="Segnaposto data 4"/>
          <p:cNvSpPr>
            <a:spLocks noGrp="1"/>
          </p:cNvSpPr>
          <p:nvPr>
            <p:ph type="dt" sz="half" idx="10"/>
          </p:nvPr>
        </p:nvSpPr>
        <p:spPr/>
        <p:txBody>
          <a:bodyPr/>
          <a:lstStyle/>
          <a:p>
            <a:fld id="{4C5E615D-C2E7-4CA3-ABC9-F4519674FEC4}" type="datetime1">
              <a:rPr lang="it-IT" smtClean="0"/>
              <a:pPr/>
              <a:t>16/06/2020</a:t>
            </a:fld>
            <a:endParaRPr lang="it-IT"/>
          </a:p>
        </p:txBody>
      </p:sp>
      <p:sp>
        <p:nvSpPr>
          <p:cNvPr id="6" name="Segnaposto numero diapositiva 5"/>
          <p:cNvSpPr>
            <a:spLocks noGrp="1"/>
          </p:cNvSpPr>
          <p:nvPr>
            <p:ph type="sldNum" sz="quarter" idx="12"/>
          </p:nvPr>
        </p:nvSpPr>
        <p:spPr/>
        <p:txBody>
          <a:bodyPr/>
          <a:lstStyle/>
          <a:p>
            <a:fld id="{26D9375F-5BAC-4557-933E-8519714799BD}" type="slidenum">
              <a:rPr lang="it-IT" smtClean="0"/>
              <a:pPr/>
              <a:t>14</a:t>
            </a:fld>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18" end="18"/>
                                            </p:txEl>
                                          </p:spTgt>
                                        </p:tgtEl>
                                        <p:attrNameLst>
                                          <p:attrName>style.visibility</p:attrName>
                                        </p:attrNameLst>
                                      </p:cBhvr>
                                      <p:to>
                                        <p:strVal val="visible"/>
                                      </p:to>
                                    </p:set>
                                    <p:animEffect transition="in" filter="fade">
                                      <p:cBhvr>
                                        <p:cTn id="12" dur="1000"/>
                                        <p:tgtEl>
                                          <p:spTgt spid="3">
                                            <p:txEl>
                                              <p:pRg st="18" end="18"/>
                                            </p:txEl>
                                          </p:spTgt>
                                        </p:tgtEl>
                                      </p:cBhvr>
                                    </p:animEffect>
                                    <p:anim calcmode="lin" valueType="num">
                                      <p:cBhvr>
                                        <p:cTn id="13" dur="1000" fill="hold"/>
                                        <p:tgtEl>
                                          <p:spTgt spid="3">
                                            <p:txEl>
                                              <p:pRg st="18" end="18"/>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8" end="18"/>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23528" y="188640"/>
            <a:ext cx="8305800" cy="1224136"/>
          </a:xfrm>
        </p:spPr>
        <p:txBody>
          <a:bodyPr>
            <a:noAutofit/>
          </a:bodyPr>
          <a:lstStyle/>
          <a:p>
            <a:pPr algn="ctr"/>
            <a:r>
              <a:rPr lang="it-IT" sz="4000" dirty="0" smtClean="0"/>
              <a:t>Da chi proviene lo standard di educazione sessuale dell’OMS?</a:t>
            </a:r>
            <a:endParaRPr lang="it-IT" sz="4000" dirty="0"/>
          </a:p>
        </p:txBody>
      </p:sp>
      <p:sp>
        <p:nvSpPr>
          <p:cNvPr id="3" name="Sottotitolo 2"/>
          <p:cNvSpPr>
            <a:spLocks noGrp="1"/>
          </p:cNvSpPr>
          <p:nvPr>
            <p:ph type="subTitle" idx="1"/>
          </p:nvPr>
        </p:nvSpPr>
        <p:spPr>
          <a:xfrm>
            <a:off x="179512" y="1412776"/>
            <a:ext cx="8640960" cy="5184576"/>
          </a:xfrm>
        </p:spPr>
        <p:txBody>
          <a:bodyPr>
            <a:normAutofit/>
          </a:bodyPr>
          <a:lstStyle/>
          <a:p>
            <a:pPr algn="l" fontAlgn="base"/>
            <a:r>
              <a:rPr lang="it-IT" sz="2400" b="1" dirty="0" smtClean="0">
                <a:solidFill>
                  <a:srgbClr val="FFFF00"/>
                </a:solidFill>
              </a:rPr>
              <a:t>Date un’occhiata </a:t>
            </a:r>
            <a:r>
              <a:rPr lang="it-IT" sz="2400" dirty="0" smtClean="0"/>
              <a:t>al sito </a:t>
            </a:r>
            <a:r>
              <a:rPr lang="it-IT" sz="2400" dirty="0" smtClean="0">
                <a:hlinkClick r:id="rId2"/>
              </a:rPr>
              <a:t>www.ippf.org</a:t>
            </a:r>
            <a:r>
              <a:rPr lang="it-IT" sz="2400" dirty="0" smtClean="0"/>
              <a:t> : attività specifiche sono la pianificazione familiare, l’aborto e la contraccezione. </a:t>
            </a:r>
          </a:p>
          <a:p>
            <a:pPr algn="l" fontAlgn="base"/>
            <a:r>
              <a:rPr lang="it-IT" sz="2400" b="1" dirty="0" smtClean="0">
                <a:solidFill>
                  <a:srgbClr val="FFFF00"/>
                </a:solidFill>
              </a:rPr>
              <a:t>Nella sezione “</a:t>
            </a:r>
            <a:r>
              <a:rPr lang="it-IT" sz="2400" b="1" dirty="0" err="1" smtClean="0">
                <a:solidFill>
                  <a:srgbClr val="FFFF00"/>
                </a:solidFill>
              </a:rPr>
              <a:t>European</a:t>
            </a:r>
            <a:r>
              <a:rPr lang="it-IT" sz="2400" b="1" dirty="0" smtClean="0">
                <a:solidFill>
                  <a:srgbClr val="FFFF00"/>
                </a:solidFill>
              </a:rPr>
              <a:t> Network” </a:t>
            </a:r>
            <a:r>
              <a:rPr lang="it-IT" sz="2400" dirty="0" smtClean="0"/>
              <a:t>trovate il loro bilancio del 2011: “300.000 ‘servizi contraccettivi'; 1,7 milioni di preservativi distribuiti; 785.000 ‘servizi forniti ai giovani'; 165.000 servizi connessi all’</a:t>
            </a:r>
            <a:r>
              <a:rPr lang="it-IT" sz="2400" dirty="0" err="1" smtClean="0"/>
              <a:t>Hiv</a:t>
            </a:r>
            <a:r>
              <a:rPr lang="it-IT" sz="2400" dirty="0" smtClean="0"/>
              <a:t>; 95.000 servizi connessi all’aborto'”. </a:t>
            </a:r>
          </a:p>
          <a:p>
            <a:pPr algn="l" fontAlgn="base"/>
            <a:r>
              <a:rPr lang="it-IT" sz="2400" b="1" dirty="0" smtClean="0">
                <a:solidFill>
                  <a:srgbClr val="FFFF00"/>
                </a:solidFill>
              </a:rPr>
              <a:t>Pur  </a:t>
            </a:r>
            <a:r>
              <a:rPr lang="it-IT" sz="2400" b="1" dirty="0" smtClean="0">
                <a:solidFill>
                  <a:srgbClr val="FFFF00"/>
                </a:solidFill>
              </a:rPr>
              <a:t>precisando </a:t>
            </a:r>
            <a:r>
              <a:rPr lang="it-IT" sz="2400" dirty="0" smtClean="0"/>
              <a:t>di non avere alcuna attività in Belgio, la sede europea della fondazione è, sempre per caso, a Bruxelles.</a:t>
            </a:r>
          </a:p>
          <a:p>
            <a:pPr algn="l" fontAlgn="base"/>
            <a:r>
              <a:rPr lang="it-IT" dirty="0" smtClean="0"/>
              <a:t> </a:t>
            </a:r>
          </a:p>
          <a:p>
            <a:pPr algn="l" fontAlgn="base"/>
            <a:endParaRPr lang="it-IT" dirty="0" smtClean="0"/>
          </a:p>
          <a:p>
            <a:pPr algn="l" fontAlgn="base"/>
            <a:endParaRPr lang="it-IT" dirty="0" smtClean="0"/>
          </a:p>
          <a:p>
            <a:pPr algn="l" fontAlgn="base"/>
            <a:endParaRPr lang="it-IT" dirty="0" smtClean="0"/>
          </a:p>
          <a:p>
            <a:pPr algn="l" fontAlgn="base"/>
            <a:endParaRPr lang="it-IT" dirty="0" smtClean="0"/>
          </a:p>
          <a:p>
            <a:pPr algn="l" fontAlgn="base"/>
            <a:endParaRPr lang="it-IT" dirty="0" smtClean="0"/>
          </a:p>
          <a:p>
            <a:pPr algn="l" fontAlgn="base"/>
            <a:endParaRPr lang="it-IT" dirty="0" smtClean="0"/>
          </a:p>
          <a:p>
            <a:pPr algn="l" fontAlgn="base"/>
            <a:endParaRPr lang="it-IT" dirty="0" smtClean="0"/>
          </a:p>
          <a:p>
            <a:pPr algn="l" fontAlgn="base"/>
            <a:endParaRPr lang="it-IT" dirty="0" smtClean="0"/>
          </a:p>
          <a:p>
            <a:pPr algn="ctr" fontAlgn="base"/>
            <a:endParaRPr lang="it-IT" dirty="0" smtClean="0">
              <a:solidFill>
                <a:srgbClr val="FFFF00"/>
              </a:solidFill>
            </a:endParaRPr>
          </a:p>
          <a:p>
            <a:pPr algn="ctr" fontAlgn="base"/>
            <a:endParaRPr lang="it-IT" dirty="0" smtClean="0">
              <a:solidFill>
                <a:srgbClr val="FFFF00"/>
              </a:solidFill>
            </a:endParaRPr>
          </a:p>
          <a:p>
            <a:pPr algn="ctr"/>
            <a:endParaRPr lang="it-IT" dirty="0">
              <a:solidFill>
                <a:srgbClr val="FFFF00"/>
              </a:solidFill>
            </a:endParaRPr>
          </a:p>
        </p:txBody>
      </p:sp>
      <p:sp>
        <p:nvSpPr>
          <p:cNvPr id="5" name="Segnaposto data 4"/>
          <p:cNvSpPr>
            <a:spLocks noGrp="1"/>
          </p:cNvSpPr>
          <p:nvPr>
            <p:ph type="dt" sz="half" idx="10"/>
          </p:nvPr>
        </p:nvSpPr>
        <p:spPr/>
        <p:txBody>
          <a:bodyPr/>
          <a:lstStyle/>
          <a:p>
            <a:fld id="{4C5E615D-C2E7-4CA3-ABC9-F4519674FEC4}" type="datetime1">
              <a:rPr lang="it-IT" smtClean="0"/>
              <a:pPr/>
              <a:t>16/06/2020</a:t>
            </a:fld>
            <a:endParaRPr lang="it-IT"/>
          </a:p>
        </p:txBody>
      </p:sp>
      <p:sp>
        <p:nvSpPr>
          <p:cNvPr id="6" name="Segnaposto numero diapositiva 5"/>
          <p:cNvSpPr>
            <a:spLocks noGrp="1"/>
          </p:cNvSpPr>
          <p:nvPr>
            <p:ph type="sldNum" sz="quarter" idx="12"/>
          </p:nvPr>
        </p:nvSpPr>
        <p:spPr/>
        <p:txBody>
          <a:bodyPr/>
          <a:lstStyle/>
          <a:p>
            <a:fld id="{26D9375F-5BAC-4557-933E-8519714799BD}" type="slidenum">
              <a:rPr lang="it-IT" smtClean="0"/>
              <a:pPr/>
              <a:t>15</a:t>
            </a:fld>
            <a:endParaRPr lang="it-IT"/>
          </a:p>
        </p:txBody>
      </p:sp>
      <p:pic>
        <p:nvPicPr>
          <p:cNvPr id="2050" name="Picture 2" descr="C:\Users\Master\Desktop\3.jpg"/>
          <p:cNvPicPr>
            <a:picLocks noChangeAspect="1" noChangeArrowheads="1"/>
          </p:cNvPicPr>
          <p:nvPr/>
        </p:nvPicPr>
        <p:blipFill>
          <a:blip r:embed="rId3" cstate="print"/>
          <a:srcRect/>
          <a:stretch>
            <a:fillRect/>
          </a:stretch>
        </p:blipFill>
        <p:spPr bwMode="auto">
          <a:xfrm>
            <a:off x="3131840" y="4653136"/>
            <a:ext cx="3023942" cy="2012296"/>
          </a:xfrm>
          <a:prstGeom prst="rect">
            <a:avLst/>
          </a:prstGeom>
          <a:noFill/>
          <a:ln w="25400">
            <a:solidFill>
              <a:srgbClr val="FF000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heel(4)">
                                      <p:cBhvr>
                                        <p:cTn id="7" dur="20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23528" y="188640"/>
            <a:ext cx="8305800" cy="1224136"/>
          </a:xfrm>
        </p:spPr>
        <p:txBody>
          <a:bodyPr>
            <a:noAutofit/>
          </a:bodyPr>
          <a:lstStyle/>
          <a:p>
            <a:pPr algn="ctr"/>
            <a:r>
              <a:rPr lang="it-IT" sz="4000" dirty="0" smtClean="0"/>
              <a:t>Da chi proviene lo standard di educazione sessuale dell’OMS?</a:t>
            </a:r>
            <a:endParaRPr lang="it-IT" sz="4000" dirty="0"/>
          </a:p>
        </p:txBody>
      </p:sp>
      <p:sp>
        <p:nvSpPr>
          <p:cNvPr id="3" name="Sottotitolo 2"/>
          <p:cNvSpPr>
            <a:spLocks noGrp="1"/>
          </p:cNvSpPr>
          <p:nvPr>
            <p:ph type="subTitle" idx="1"/>
          </p:nvPr>
        </p:nvSpPr>
        <p:spPr>
          <a:xfrm>
            <a:off x="179512" y="1412776"/>
            <a:ext cx="8640960" cy="5184576"/>
          </a:xfrm>
        </p:spPr>
        <p:txBody>
          <a:bodyPr>
            <a:normAutofit fontScale="85000" lnSpcReduction="20000"/>
          </a:bodyPr>
          <a:lstStyle/>
          <a:p>
            <a:pPr algn="just" fontAlgn="base"/>
            <a:r>
              <a:rPr lang="it-IT" sz="2400" b="1" dirty="0" smtClean="0">
                <a:solidFill>
                  <a:srgbClr val="FFFF00"/>
                </a:solidFill>
              </a:rPr>
              <a:t>Per curiosa coincidenza, </a:t>
            </a:r>
            <a:r>
              <a:rPr lang="it-IT" sz="2400" dirty="0" smtClean="0"/>
              <a:t>questa organizzazione è il </a:t>
            </a:r>
            <a:r>
              <a:rPr lang="it-IT" sz="2400" i="1" dirty="0" smtClean="0"/>
              <a:t>trait d’</a:t>
            </a:r>
            <a:r>
              <a:rPr lang="it-IT" sz="2400" i="1" dirty="0" err="1" smtClean="0"/>
              <a:t>union</a:t>
            </a:r>
            <a:r>
              <a:rPr lang="it-IT" sz="2400" dirty="0" smtClean="0"/>
              <a:t> che, in modo palese o occulto, lega tutti, ma proprio tutti, i 19 predetti “esperti” che hanno redatto gli Standard, persone che dal punto di vista scientifico Manzoni avrebbe meglio definito “carneadi”. </a:t>
            </a:r>
          </a:p>
          <a:p>
            <a:pPr algn="just" fontAlgn="base"/>
            <a:r>
              <a:rPr lang="it-IT" sz="2400" b="1" dirty="0" smtClean="0">
                <a:solidFill>
                  <a:srgbClr val="FFFF00"/>
                </a:solidFill>
              </a:rPr>
              <a:t>Il primo firmatario </a:t>
            </a:r>
            <a:r>
              <a:rPr lang="it-IT" sz="2400" dirty="0" smtClean="0"/>
              <a:t>per esempio, tale Dan </a:t>
            </a:r>
            <a:r>
              <a:rPr lang="it-IT" sz="2400" dirty="0" err="1" smtClean="0"/>
              <a:t>Apter</a:t>
            </a:r>
            <a:r>
              <a:rPr lang="it-IT" sz="2400" dirty="0" smtClean="0"/>
              <a:t>, è un finlandese che risulta capo-medico di un’organizzazione dal nome difficilmente pronunciabile, </a:t>
            </a:r>
            <a:r>
              <a:rPr lang="it-IT" sz="2400" dirty="0" err="1" smtClean="0"/>
              <a:t>Väestöliitto</a:t>
            </a:r>
            <a:r>
              <a:rPr lang="it-IT" sz="2400" dirty="0" smtClean="0"/>
              <a:t>: ebbene, si tratta di un consultorio abortista finlandese presso il quale lavorano ben tre medici, dei quali </a:t>
            </a:r>
            <a:r>
              <a:rPr lang="it-IT" sz="2400" dirty="0" err="1" smtClean="0"/>
              <a:t>Apter</a:t>
            </a:r>
            <a:r>
              <a:rPr lang="it-IT" sz="2400" dirty="0" smtClean="0"/>
              <a:t> è, quindi, il capo-medico. </a:t>
            </a:r>
          </a:p>
          <a:p>
            <a:pPr algn="just" fontAlgn="base"/>
            <a:r>
              <a:rPr lang="it-IT" sz="2400" b="1" dirty="0" smtClean="0">
                <a:solidFill>
                  <a:srgbClr val="FFFF00"/>
                </a:solidFill>
              </a:rPr>
              <a:t>17 degli altri 18 sono personaggi del tutto analoghi </a:t>
            </a:r>
            <a:r>
              <a:rPr lang="it-IT" sz="2400" dirty="0" smtClean="0"/>
              <a:t>per passato, convinzioni e spessore. La supposta rappresentante dell’Unesco, poi, è una donna africana (sia detto solo in quanto non europea, ovviamente) che, contemporaneamente alla redazione del documento, risultava essere </a:t>
            </a:r>
            <a:r>
              <a:rPr lang="it-IT" sz="2400" i="1" dirty="0" smtClean="0"/>
              <a:t>free lance</a:t>
            </a:r>
            <a:r>
              <a:rPr lang="it-IT" sz="2400" dirty="0" smtClean="0"/>
              <a:t> nel sud est asiatico, impegnata nella raccolta di contributi scritti a celebrazione della scomparsa di un noto abortista.</a:t>
            </a:r>
          </a:p>
          <a:p>
            <a:pPr algn="just" fontAlgn="base"/>
            <a:r>
              <a:rPr lang="it-IT" sz="2400" b="1" dirty="0" smtClean="0">
                <a:solidFill>
                  <a:srgbClr val="FFFF00"/>
                </a:solidFill>
              </a:rPr>
              <a:t>La decantata rappresentatività degli “esperti” ingloba ben 11 Paesi, </a:t>
            </a:r>
            <a:r>
              <a:rPr lang="it-IT" sz="2400" dirty="0" smtClean="0"/>
              <a:t>essi affermano. Peccato che l’Ufficio per l’Europa dell’Oms abbia come area di riferimento l’intera Eurasia, della quale fanno parte 53 Paesi.</a:t>
            </a:r>
          </a:p>
          <a:p>
            <a:pPr algn="just" fontAlgn="base"/>
            <a:r>
              <a:rPr lang="it-IT" dirty="0" smtClean="0"/>
              <a:t> </a:t>
            </a:r>
          </a:p>
          <a:p>
            <a:pPr algn="l" fontAlgn="base"/>
            <a:endParaRPr lang="it-IT" dirty="0" smtClean="0"/>
          </a:p>
          <a:p>
            <a:pPr algn="l" fontAlgn="base"/>
            <a:endParaRPr lang="it-IT" dirty="0" smtClean="0"/>
          </a:p>
          <a:p>
            <a:pPr algn="l" fontAlgn="base"/>
            <a:endParaRPr lang="it-IT" dirty="0" smtClean="0"/>
          </a:p>
          <a:p>
            <a:pPr algn="l" fontAlgn="base"/>
            <a:endParaRPr lang="it-IT" dirty="0" smtClean="0"/>
          </a:p>
          <a:p>
            <a:pPr algn="l" fontAlgn="base"/>
            <a:endParaRPr lang="it-IT" dirty="0" smtClean="0"/>
          </a:p>
          <a:p>
            <a:pPr algn="l" fontAlgn="base"/>
            <a:endParaRPr lang="it-IT" dirty="0" smtClean="0"/>
          </a:p>
          <a:p>
            <a:pPr algn="l" fontAlgn="base"/>
            <a:endParaRPr lang="it-IT" dirty="0" smtClean="0"/>
          </a:p>
          <a:p>
            <a:pPr algn="l" fontAlgn="base"/>
            <a:endParaRPr lang="it-IT" dirty="0" smtClean="0"/>
          </a:p>
          <a:p>
            <a:pPr algn="ctr" fontAlgn="base"/>
            <a:endParaRPr lang="it-IT" dirty="0" smtClean="0">
              <a:solidFill>
                <a:srgbClr val="FFFF00"/>
              </a:solidFill>
            </a:endParaRPr>
          </a:p>
          <a:p>
            <a:pPr algn="ctr" fontAlgn="base"/>
            <a:endParaRPr lang="it-IT" dirty="0" smtClean="0">
              <a:solidFill>
                <a:srgbClr val="FFFF00"/>
              </a:solidFill>
            </a:endParaRPr>
          </a:p>
          <a:p>
            <a:pPr algn="ctr"/>
            <a:endParaRPr lang="it-IT" dirty="0">
              <a:solidFill>
                <a:srgbClr val="FFFF00"/>
              </a:solidFill>
            </a:endParaRPr>
          </a:p>
        </p:txBody>
      </p:sp>
      <p:sp>
        <p:nvSpPr>
          <p:cNvPr id="5" name="Segnaposto data 4"/>
          <p:cNvSpPr>
            <a:spLocks noGrp="1"/>
          </p:cNvSpPr>
          <p:nvPr>
            <p:ph type="dt" sz="half" idx="10"/>
          </p:nvPr>
        </p:nvSpPr>
        <p:spPr/>
        <p:txBody>
          <a:bodyPr/>
          <a:lstStyle/>
          <a:p>
            <a:fld id="{4C5E615D-C2E7-4CA3-ABC9-F4519674FEC4}" type="datetime1">
              <a:rPr lang="it-IT" smtClean="0"/>
              <a:pPr/>
              <a:t>16/06/2020</a:t>
            </a:fld>
            <a:endParaRPr lang="it-IT"/>
          </a:p>
        </p:txBody>
      </p:sp>
      <p:sp>
        <p:nvSpPr>
          <p:cNvPr id="6" name="Segnaposto numero diapositiva 5"/>
          <p:cNvSpPr>
            <a:spLocks noGrp="1"/>
          </p:cNvSpPr>
          <p:nvPr>
            <p:ph type="sldNum" sz="quarter" idx="12"/>
          </p:nvPr>
        </p:nvSpPr>
        <p:spPr/>
        <p:txBody>
          <a:bodyPr/>
          <a:lstStyle/>
          <a:p>
            <a:fld id="{26D9375F-5BAC-4557-933E-8519714799BD}" type="slidenum">
              <a:rPr lang="it-IT" smtClean="0"/>
              <a:pPr/>
              <a:t>16</a:t>
            </a:fld>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23528" y="188640"/>
            <a:ext cx="8305800" cy="1224136"/>
          </a:xfrm>
        </p:spPr>
        <p:txBody>
          <a:bodyPr>
            <a:noAutofit/>
          </a:bodyPr>
          <a:lstStyle/>
          <a:p>
            <a:pPr algn="ctr"/>
            <a:r>
              <a:rPr lang="it-IT" sz="4000" dirty="0" smtClean="0"/>
              <a:t>Da chi proviene lo standard di educazione sessuale dell’OMS?</a:t>
            </a:r>
            <a:endParaRPr lang="it-IT" sz="4000" dirty="0"/>
          </a:p>
        </p:txBody>
      </p:sp>
      <p:sp>
        <p:nvSpPr>
          <p:cNvPr id="3" name="Sottotitolo 2"/>
          <p:cNvSpPr>
            <a:spLocks noGrp="1"/>
          </p:cNvSpPr>
          <p:nvPr>
            <p:ph type="subTitle" idx="1"/>
          </p:nvPr>
        </p:nvSpPr>
        <p:spPr>
          <a:xfrm>
            <a:off x="539552" y="1412776"/>
            <a:ext cx="8136904" cy="5184576"/>
          </a:xfrm>
        </p:spPr>
        <p:txBody>
          <a:bodyPr>
            <a:normAutofit fontScale="92500" lnSpcReduction="10000"/>
          </a:bodyPr>
          <a:lstStyle/>
          <a:p>
            <a:pPr algn="just" fontAlgn="base"/>
            <a:r>
              <a:rPr lang="it-IT" sz="2000" b="1" dirty="0" smtClean="0">
                <a:solidFill>
                  <a:srgbClr val="FFFF00"/>
                </a:solidFill>
              </a:rPr>
              <a:t>In tale area risiedono oltre 900 milioni di persone</a:t>
            </a:r>
            <a:r>
              <a:rPr lang="it-IT" sz="2000" dirty="0" smtClean="0"/>
              <a:t>, mentre gli “esperti”, se si eccettuano due inglesi di ben scarso peso (una dell’ufficio contraccettivi dell’equivalente di una Usl italiana ed una di un forum di educazione sessuale), provengono, e senza rappresentarli in alcun modo, da un insieme di 45 milioni di individui.</a:t>
            </a:r>
          </a:p>
          <a:p>
            <a:pPr algn="just" fontAlgn="base"/>
            <a:r>
              <a:rPr lang="it-IT" sz="2000" b="1" dirty="0" smtClean="0">
                <a:solidFill>
                  <a:srgbClr val="FFFF00"/>
                </a:solidFill>
              </a:rPr>
              <a:t>Il documento, </a:t>
            </a:r>
            <a:r>
              <a:rPr lang="it-IT" sz="2000" dirty="0" smtClean="0"/>
              <a:t>poi, è redatto a cura del </a:t>
            </a:r>
            <a:r>
              <a:rPr lang="it-IT" sz="2000" dirty="0" err="1" smtClean="0"/>
              <a:t>BzgA</a:t>
            </a:r>
            <a:r>
              <a:rPr lang="it-IT" sz="2000" dirty="0" smtClean="0"/>
              <a:t>, organo “federale” del ministero della Salute tedesco, pur non essendovi alcuno degli autori in Germania. </a:t>
            </a:r>
          </a:p>
          <a:p>
            <a:pPr algn="just" fontAlgn="base"/>
            <a:r>
              <a:rPr lang="it-IT" sz="2000" b="1" dirty="0" smtClean="0">
                <a:solidFill>
                  <a:srgbClr val="FFFF00"/>
                </a:solidFill>
              </a:rPr>
              <a:t>Si tratta, sempre per caso, </a:t>
            </a:r>
            <a:r>
              <a:rPr lang="it-IT" sz="2000" dirty="0" smtClean="0"/>
              <a:t>di un ente non medico, responsabile della diffusione della cultura sanitaria. </a:t>
            </a:r>
          </a:p>
          <a:p>
            <a:pPr algn="just" fontAlgn="base"/>
            <a:r>
              <a:rPr lang="it-IT" sz="2000" b="1" dirty="0" smtClean="0">
                <a:solidFill>
                  <a:srgbClr val="FFFF00"/>
                </a:solidFill>
              </a:rPr>
              <a:t>Di quale cultura sanitaria si tratti </a:t>
            </a:r>
            <a:r>
              <a:rPr lang="it-IT" sz="2000" dirty="0" smtClean="0"/>
              <a:t>è evidente dal suo organigramma: un intero dipartimento su quattro si occupa di contraccezione e pianificazione familiare.</a:t>
            </a:r>
          </a:p>
          <a:p>
            <a:pPr algn="just" fontAlgn="base"/>
            <a:r>
              <a:rPr lang="it-IT" sz="2000" b="1" dirty="0" smtClean="0">
                <a:solidFill>
                  <a:srgbClr val="FFFF00"/>
                </a:solidFill>
              </a:rPr>
              <a:t>Forse siamo maliziosi </a:t>
            </a:r>
            <a:r>
              <a:rPr lang="it-IT" sz="2000" dirty="0" smtClean="0"/>
              <a:t>nel pensare che esso sia destinato a dare una patente di scientificità al rapporto </a:t>
            </a:r>
            <a:r>
              <a:rPr lang="it-IT" sz="2000" dirty="0" err="1" smtClean="0"/>
              <a:t>Estrela</a:t>
            </a:r>
            <a:r>
              <a:rPr lang="it-IT" sz="2000" dirty="0" smtClean="0"/>
              <a:t> e da questo, a sua volta, ricevere legittimazione pubblica?</a:t>
            </a:r>
          </a:p>
          <a:p>
            <a:pPr algn="just" fontAlgn="base"/>
            <a:endParaRPr lang="it-IT" sz="2000" dirty="0" smtClean="0"/>
          </a:p>
          <a:p>
            <a:pPr algn="just" fontAlgn="base"/>
            <a:r>
              <a:rPr lang="it-IT" dirty="0" smtClean="0"/>
              <a:t> </a:t>
            </a:r>
          </a:p>
          <a:p>
            <a:pPr algn="l" fontAlgn="base"/>
            <a:endParaRPr lang="it-IT" dirty="0" smtClean="0"/>
          </a:p>
          <a:p>
            <a:pPr algn="l" fontAlgn="base"/>
            <a:endParaRPr lang="it-IT" dirty="0" smtClean="0"/>
          </a:p>
          <a:p>
            <a:pPr algn="l" fontAlgn="base"/>
            <a:endParaRPr lang="it-IT" dirty="0" smtClean="0"/>
          </a:p>
          <a:p>
            <a:pPr algn="l" fontAlgn="base"/>
            <a:endParaRPr lang="it-IT" dirty="0" smtClean="0"/>
          </a:p>
          <a:p>
            <a:pPr algn="l" fontAlgn="base"/>
            <a:endParaRPr lang="it-IT" dirty="0" smtClean="0"/>
          </a:p>
          <a:p>
            <a:pPr algn="l" fontAlgn="base"/>
            <a:endParaRPr lang="it-IT" dirty="0" smtClean="0"/>
          </a:p>
          <a:p>
            <a:pPr algn="l" fontAlgn="base"/>
            <a:endParaRPr lang="it-IT" dirty="0" smtClean="0"/>
          </a:p>
          <a:p>
            <a:pPr algn="l" fontAlgn="base"/>
            <a:endParaRPr lang="it-IT" dirty="0" smtClean="0"/>
          </a:p>
          <a:p>
            <a:pPr algn="ctr" fontAlgn="base"/>
            <a:endParaRPr lang="it-IT" dirty="0" smtClean="0">
              <a:solidFill>
                <a:srgbClr val="FFFF00"/>
              </a:solidFill>
            </a:endParaRPr>
          </a:p>
          <a:p>
            <a:pPr algn="ctr" fontAlgn="base"/>
            <a:endParaRPr lang="it-IT" dirty="0" smtClean="0">
              <a:solidFill>
                <a:srgbClr val="FFFF00"/>
              </a:solidFill>
            </a:endParaRPr>
          </a:p>
          <a:p>
            <a:pPr algn="ctr"/>
            <a:endParaRPr lang="it-IT" dirty="0">
              <a:solidFill>
                <a:srgbClr val="FFFF00"/>
              </a:solidFill>
            </a:endParaRPr>
          </a:p>
        </p:txBody>
      </p:sp>
      <p:sp>
        <p:nvSpPr>
          <p:cNvPr id="5" name="Segnaposto data 4"/>
          <p:cNvSpPr>
            <a:spLocks noGrp="1"/>
          </p:cNvSpPr>
          <p:nvPr>
            <p:ph type="dt" sz="half" idx="10"/>
          </p:nvPr>
        </p:nvSpPr>
        <p:spPr/>
        <p:txBody>
          <a:bodyPr/>
          <a:lstStyle/>
          <a:p>
            <a:fld id="{4C5E615D-C2E7-4CA3-ABC9-F4519674FEC4}" type="datetime1">
              <a:rPr lang="it-IT" smtClean="0"/>
              <a:pPr/>
              <a:t>16/06/2020</a:t>
            </a:fld>
            <a:endParaRPr lang="it-IT"/>
          </a:p>
        </p:txBody>
      </p:sp>
      <p:sp>
        <p:nvSpPr>
          <p:cNvPr id="6" name="Segnaposto numero diapositiva 5"/>
          <p:cNvSpPr>
            <a:spLocks noGrp="1"/>
          </p:cNvSpPr>
          <p:nvPr>
            <p:ph type="sldNum" sz="quarter" idx="12"/>
          </p:nvPr>
        </p:nvSpPr>
        <p:spPr/>
        <p:txBody>
          <a:bodyPr/>
          <a:lstStyle/>
          <a:p>
            <a:fld id="{26D9375F-5BAC-4557-933E-8519714799BD}" type="slidenum">
              <a:rPr lang="it-IT" smtClean="0"/>
              <a:pPr/>
              <a:t>17</a:t>
            </a:fld>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23528" y="188640"/>
            <a:ext cx="8305800" cy="1224136"/>
          </a:xfrm>
        </p:spPr>
        <p:txBody>
          <a:bodyPr>
            <a:noAutofit/>
          </a:bodyPr>
          <a:lstStyle/>
          <a:p>
            <a:pPr algn="ctr"/>
            <a:r>
              <a:rPr lang="it-IT" sz="4000" dirty="0" smtClean="0"/>
              <a:t>Da chi proviene lo standard di educazione sessuale dell’OMS?</a:t>
            </a:r>
            <a:endParaRPr lang="it-IT" sz="4000" dirty="0"/>
          </a:p>
        </p:txBody>
      </p:sp>
      <p:sp>
        <p:nvSpPr>
          <p:cNvPr id="3" name="Sottotitolo 2"/>
          <p:cNvSpPr>
            <a:spLocks noGrp="1"/>
          </p:cNvSpPr>
          <p:nvPr>
            <p:ph type="subTitle" idx="1"/>
          </p:nvPr>
        </p:nvSpPr>
        <p:spPr>
          <a:xfrm>
            <a:off x="179512" y="1412776"/>
            <a:ext cx="8640960" cy="5184576"/>
          </a:xfrm>
        </p:spPr>
        <p:txBody>
          <a:bodyPr>
            <a:normAutofit fontScale="92500" lnSpcReduction="10000"/>
          </a:bodyPr>
          <a:lstStyle/>
          <a:p>
            <a:pPr algn="just" fontAlgn="base"/>
            <a:r>
              <a:rPr lang="it-IT" sz="2400" b="1" dirty="0" smtClean="0">
                <a:solidFill>
                  <a:srgbClr val="FFFF00"/>
                </a:solidFill>
              </a:rPr>
              <a:t>L’assunto alla base del testo </a:t>
            </a:r>
            <a:r>
              <a:rPr lang="it-IT" sz="2000" b="1" dirty="0" smtClean="0">
                <a:solidFill>
                  <a:srgbClr val="C00000"/>
                </a:solidFill>
              </a:rPr>
              <a:t>«Standard di Educazione Sessuale in Europa» </a:t>
            </a:r>
            <a:r>
              <a:rPr lang="it-IT" sz="2400" dirty="0" smtClean="0"/>
              <a:t>è che la famiglia non sia luogo idoneo alla sana e scientifica educazione sessuale dei bambini (sì, proprio bambini) e dei ragazzi, e che essa debba essere quindi esautorata da tale incombenza per farla ricadere su apposite “istituzioni” che vi provvedano alla luce della Scienza e della Ragione. </a:t>
            </a:r>
          </a:p>
          <a:p>
            <a:pPr algn="just" fontAlgn="base"/>
            <a:r>
              <a:rPr lang="it-IT" sz="2400" b="1" dirty="0" smtClean="0">
                <a:solidFill>
                  <a:srgbClr val="FFFF00"/>
                </a:solidFill>
              </a:rPr>
              <a:t>Scienza e Ragione impongono </a:t>
            </a:r>
            <a:r>
              <a:rPr lang="it-IT" sz="2400" dirty="0" smtClean="0"/>
              <a:t>di liberare i fanciulli dai tabù, insegnando loro la masturbazione sin dai quattro anni di età e l’uso del preservativo dagli otto, e via di questo passo, per farne individui felici. </a:t>
            </a:r>
          </a:p>
          <a:p>
            <a:pPr algn="just" fontAlgn="base"/>
            <a:r>
              <a:rPr lang="it-IT" sz="2400" b="1" dirty="0" smtClean="0">
                <a:solidFill>
                  <a:srgbClr val="FFFF00"/>
                </a:solidFill>
              </a:rPr>
              <a:t>Ovviamente,</a:t>
            </a:r>
            <a:r>
              <a:rPr lang="it-IT" sz="2400" b="1" dirty="0" smtClean="0">
                <a:solidFill>
                  <a:srgbClr val="FF0000"/>
                </a:solidFill>
              </a:rPr>
              <a:t> </a:t>
            </a:r>
            <a:r>
              <a:rPr lang="it-IT" sz="2400" dirty="0" smtClean="0"/>
              <a:t>la Scienza e la Ragione coincidono con il pensiero unico ed indimostrato che deve essere assunto quale postulato nella versione qui imposta, inaudita altera parte, da ben 19 studiosi di ben 11 paesi diversi, con l’imprimatur dell’Ufficio Regionale per l’Europa dell’Organizzazione Mondiale della Sanità, nella versione di “standard” apodittici e preconfezionati.</a:t>
            </a:r>
          </a:p>
          <a:p>
            <a:pPr algn="just" fontAlgn="base"/>
            <a:r>
              <a:rPr lang="it-IT" dirty="0" smtClean="0"/>
              <a:t> </a:t>
            </a:r>
          </a:p>
          <a:p>
            <a:pPr algn="l" fontAlgn="base"/>
            <a:endParaRPr lang="it-IT" dirty="0" smtClean="0"/>
          </a:p>
          <a:p>
            <a:pPr algn="l" fontAlgn="base"/>
            <a:endParaRPr lang="it-IT" dirty="0" smtClean="0"/>
          </a:p>
          <a:p>
            <a:pPr algn="l" fontAlgn="base"/>
            <a:endParaRPr lang="it-IT" dirty="0" smtClean="0"/>
          </a:p>
          <a:p>
            <a:pPr algn="l" fontAlgn="base"/>
            <a:endParaRPr lang="it-IT" dirty="0" smtClean="0"/>
          </a:p>
          <a:p>
            <a:pPr algn="l" fontAlgn="base"/>
            <a:endParaRPr lang="it-IT" dirty="0" smtClean="0"/>
          </a:p>
          <a:p>
            <a:pPr algn="l" fontAlgn="base"/>
            <a:endParaRPr lang="it-IT" dirty="0" smtClean="0"/>
          </a:p>
          <a:p>
            <a:pPr algn="l" fontAlgn="base"/>
            <a:endParaRPr lang="it-IT" dirty="0" smtClean="0"/>
          </a:p>
          <a:p>
            <a:pPr algn="l" fontAlgn="base"/>
            <a:endParaRPr lang="it-IT" dirty="0" smtClean="0"/>
          </a:p>
          <a:p>
            <a:pPr algn="ctr" fontAlgn="base"/>
            <a:endParaRPr lang="it-IT" dirty="0" smtClean="0">
              <a:solidFill>
                <a:srgbClr val="FFFF00"/>
              </a:solidFill>
            </a:endParaRPr>
          </a:p>
          <a:p>
            <a:pPr algn="ctr" fontAlgn="base"/>
            <a:endParaRPr lang="it-IT" dirty="0" smtClean="0">
              <a:solidFill>
                <a:srgbClr val="FFFF00"/>
              </a:solidFill>
            </a:endParaRPr>
          </a:p>
          <a:p>
            <a:pPr algn="ctr"/>
            <a:endParaRPr lang="it-IT" dirty="0">
              <a:solidFill>
                <a:srgbClr val="FFFF00"/>
              </a:solidFill>
            </a:endParaRPr>
          </a:p>
        </p:txBody>
      </p:sp>
      <p:sp>
        <p:nvSpPr>
          <p:cNvPr id="5" name="Segnaposto data 4"/>
          <p:cNvSpPr>
            <a:spLocks noGrp="1"/>
          </p:cNvSpPr>
          <p:nvPr>
            <p:ph type="dt" sz="half" idx="10"/>
          </p:nvPr>
        </p:nvSpPr>
        <p:spPr/>
        <p:txBody>
          <a:bodyPr/>
          <a:lstStyle/>
          <a:p>
            <a:fld id="{4C5E615D-C2E7-4CA3-ABC9-F4519674FEC4}" type="datetime1">
              <a:rPr lang="it-IT" smtClean="0"/>
              <a:pPr/>
              <a:t>16/06/2020</a:t>
            </a:fld>
            <a:endParaRPr lang="it-IT"/>
          </a:p>
        </p:txBody>
      </p:sp>
      <p:sp>
        <p:nvSpPr>
          <p:cNvPr id="6" name="Segnaposto numero diapositiva 5"/>
          <p:cNvSpPr>
            <a:spLocks noGrp="1"/>
          </p:cNvSpPr>
          <p:nvPr>
            <p:ph type="sldNum" sz="quarter" idx="12"/>
          </p:nvPr>
        </p:nvSpPr>
        <p:spPr/>
        <p:txBody>
          <a:bodyPr/>
          <a:lstStyle/>
          <a:p>
            <a:fld id="{26D9375F-5BAC-4557-933E-8519714799BD}" type="slidenum">
              <a:rPr lang="it-IT" smtClean="0"/>
              <a:pPr/>
              <a:t>18</a:t>
            </a:fld>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23528" y="188640"/>
            <a:ext cx="8305800" cy="1224136"/>
          </a:xfrm>
        </p:spPr>
        <p:txBody>
          <a:bodyPr>
            <a:noAutofit/>
          </a:bodyPr>
          <a:lstStyle/>
          <a:p>
            <a:pPr algn="ctr"/>
            <a:r>
              <a:rPr lang="it-IT" sz="4000" dirty="0" smtClean="0"/>
              <a:t>Da chi proviene lo standard di educazione sessuale dell’OMS?</a:t>
            </a:r>
            <a:endParaRPr lang="it-IT" sz="4000" dirty="0"/>
          </a:p>
        </p:txBody>
      </p:sp>
      <p:sp>
        <p:nvSpPr>
          <p:cNvPr id="3" name="Sottotitolo 2"/>
          <p:cNvSpPr>
            <a:spLocks noGrp="1"/>
          </p:cNvSpPr>
          <p:nvPr>
            <p:ph type="subTitle" idx="1"/>
          </p:nvPr>
        </p:nvSpPr>
        <p:spPr>
          <a:xfrm>
            <a:off x="611560" y="1772816"/>
            <a:ext cx="8029400" cy="4680520"/>
          </a:xfrm>
        </p:spPr>
        <p:txBody>
          <a:bodyPr>
            <a:normAutofit fontScale="92500" lnSpcReduction="20000"/>
          </a:bodyPr>
          <a:lstStyle/>
          <a:p>
            <a:pPr algn="just" fontAlgn="base"/>
            <a:r>
              <a:rPr lang="it-IT" sz="2400" b="1" dirty="0" smtClean="0">
                <a:solidFill>
                  <a:srgbClr val="FFFF00"/>
                </a:solidFill>
              </a:rPr>
              <a:t>Ad un’analisi che superi il semplice sconcerto e l’orrore</a:t>
            </a:r>
            <a:r>
              <a:rPr lang="it-IT" sz="2400" dirty="0" smtClean="0"/>
              <a:t>, il documento appare però sotto una luce completamente diversa. Anzitutto, esso </a:t>
            </a:r>
            <a:r>
              <a:rPr lang="it-IT" sz="2400" dirty="0" smtClean="0">
                <a:solidFill>
                  <a:srgbClr val="C00000"/>
                </a:solidFill>
              </a:rPr>
              <a:t>non figura tra le pubblicazioni ufficiali dell’</a:t>
            </a:r>
            <a:r>
              <a:rPr lang="it-IT" sz="2400" dirty="0" err="1" smtClean="0">
                <a:solidFill>
                  <a:srgbClr val="C00000"/>
                </a:solidFill>
              </a:rPr>
              <a:t>Oms-Europa</a:t>
            </a:r>
            <a:r>
              <a:rPr lang="it-IT" sz="2400" dirty="0" smtClean="0">
                <a:solidFill>
                  <a:srgbClr val="C00000"/>
                </a:solidFill>
              </a:rPr>
              <a:t> </a:t>
            </a:r>
            <a:r>
              <a:rPr lang="it-IT" sz="2400" dirty="0" smtClean="0">
                <a:solidFill>
                  <a:srgbClr val="C00000"/>
                </a:solidFill>
              </a:rPr>
              <a:t> </a:t>
            </a:r>
            <a:r>
              <a:rPr lang="it-IT" sz="2400" dirty="0" smtClean="0"/>
              <a:t>né </a:t>
            </a:r>
            <a:r>
              <a:rPr lang="it-IT" sz="2400" dirty="0" smtClean="0"/>
              <a:t>dell’Oms come ente Onu centrale, pur risalendo al 2010. </a:t>
            </a:r>
          </a:p>
          <a:p>
            <a:pPr algn="just" fontAlgn="base"/>
            <a:r>
              <a:rPr lang="it-IT" sz="2400" b="1" dirty="0" smtClean="0">
                <a:solidFill>
                  <a:srgbClr val="FFFF00"/>
                </a:solidFill>
              </a:rPr>
              <a:t>E, cosa scarsamente nota ai più, </a:t>
            </a:r>
            <a:r>
              <a:rPr lang="it-IT" sz="2400" dirty="0" smtClean="0"/>
              <a:t>quand’anche vi figurasse proverrebbe da un ente politico e non scientifico. L’uomo della strada, infatti, ritiene l’Oms il vertice mondiale della scienza medica, senza sapere che, in realtà, esso si compone, in sede deliberante, di un rappresentante politico per ogni stato membro: esso, dunque, vota a maggioranza e non secondo scienza. </a:t>
            </a:r>
          </a:p>
          <a:p>
            <a:pPr algn="just" fontAlgn="base"/>
            <a:r>
              <a:rPr lang="it-IT" sz="2400" b="1" dirty="0" smtClean="0">
                <a:solidFill>
                  <a:srgbClr val="FFFF00"/>
                </a:solidFill>
              </a:rPr>
              <a:t>Ma il problema non si pone, </a:t>
            </a:r>
            <a:r>
              <a:rPr lang="it-IT" sz="2400" dirty="0" smtClean="0"/>
              <a:t>dato che gli Standard in questione non provengono dall’Oms: ne riportano il logo in copertina solo per poter vantare una patente pubblica di scientifica solidità e prestigio.</a:t>
            </a:r>
          </a:p>
          <a:p>
            <a:pPr fontAlgn="base"/>
            <a:r>
              <a:rPr lang="it-IT" dirty="0" smtClean="0"/>
              <a:t> </a:t>
            </a:r>
          </a:p>
          <a:p>
            <a:pPr algn="l" fontAlgn="base"/>
            <a:endParaRPr lang="it-IT" dirty="0" smtClean="0"/>
          </a:p>
          <a:p>
            <a:pPr algn="l" fontAlgn="base"/>
            <a:endParaRPr lang="it-IT" dirty="0" smtClean="0"/>
          </a:p>
          <a:p>
            <a:pPr algn="l" fontAlgn="base"/>
            <a:endParaRPr lang="it-IT" dirty="0" smtClean="0"/>
          </a:p>
          <a:p>
            <a:pPr algn="l" fontAlgn="base"/>
            <a:endParaRPr lang="it-IT" dirty="0" smtClean="0"/>
          </a:p>
          <a:p>
            <a:pPr algn="l" fontAlgn="base"/>
            <a:endParaRPr lang="it-IT" dirty="0" smtClean="0"/>
          </a:p>
          <a:p>
            <a:pPr algn="l" fontAlgn="base"/>
            <a:endParaRPr lang="it-IT" dirty="0" smtClean="0"/>
          </a:p>
          <a:p>
            <a:pPr algn="l" fontAlgn="base"/>
            <a:endParaRPr lang="it-IT" dirty="0" smtClean="0"/>
          </a:p>
          <a:p>
            <a:pPr algn="l" fontAlgn="base"/>
            <a:endParaRPr lang="it-IT" dirty="0" smtClean="0"/>
          </a:p>
          <a:p>
            <a:pPr algn="ctr" fontAlgn="base"/>
            <a:endParaRPr lang="it-IT" dirty="0" smtClean="0">
              <a:solidFill>
                <a:srgbClr val="FFFF00"/>
              </a:solidFill>
            </a:endParaRPr>
          </a:p>
          <a:p>
            <a:pPr algn="ctr" fontAlgn="base"/>
            <a:endParaRPr lang="it-IT" dirty="0" smtClean="0">
              <a:solidFill>
                <a:srgbClr val="FFFF00"/>
              </a:solidFill>
            </a:endParaRPr>
          </a:p>
          <a:p>
            <a:pPr algn="ctr"/>
            <a:endParaRPr lang="it-IT" dirty="0">
              <a:solidFill>
                <a:srgbClr val="FFFF00"/>
              </a:solidFill>
            </a:endParaRPr>
          </a:p>
        </p:txBody>
      </p:sp>
      <p:sp>
        <p:nvSpPr>
          <p:cNvPr id="5" name="Segnaposto data 4"/>
          <p:cNvSpPr>
            <a:spLocks noGrp="1"/>
          </p:cNvSpPr>
          <p:nvPr>
            <p:ph type="dt" sz="half" idx="10"/>
          </p:nvPr>
        </p:nvSpPr>
        <p:spPr/>
        <p:txBody>
          <a:bodyPr/>
          <a:lstStyle/>
          <a:p>
            <a:fld id="{4C5E615D-C2E7-4CA3-ABC9-F4519674FEC4}" type="datetime1">
              <a:rPr lang="it-IT" smtClean="0"/>
              <a:pPr/>
              <a:t>16/06/2020</a:t>
            </a:fld>
            <a:endParaRPr lang="it-IT"/>
          </a:p>
        </p:txBody>
      </p:sp>
      <p:sp>
        <p:nvSpPr>
          <p:cNvPr id="6" name="Segnaposto numero diapositiva 5"/>
          <p:cNvSpPr>
            <a:spLocks noGrp="1"/>
          </p:cNvSpPr>
          <p:nvPr>
            <p:ph type="sldNum" sz="quarter" idx="12"/>
          </p:nvPr>
        </p:nvSpPr>
        <p:spPr/>
        <p:txBody>
          <a:bodyPr/>
          <a:lstStyle/>
          <a:p>
            <a:fld id="{26D9375F-5BAC-4557-933E-8519714799BD}" type="slidenum">
              <a:rPr lang="it-IT" smtClean="0"/>
              <a:pPr/>
              <a:t>19</a:t>
            </a:fld>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23528" y="188640"/>
            <a:ext cx="8305800" cy="936104"/>
          </a:xfrm>
        </p:spPr>
        <p:txBody>
          <a:bodyPr>
            <a:normAutofit/>
          </a:bodyPr>
          <a:lstStyle/>
          <a:p>
            <a:pPr algn="ctr"/>
            <a:r>
              <a:rPr lang="it-IT" sz="6000" dirty="0" smtClean="0"/>
              <a:t>Proposta di legge</a:t>
            </a:r>
            <a:endParaRPr lang="it-IT" sz="6000" dirty="0"/>
          </a:p>
        </p:txBody>
      </p:sp>
      <p:sp>
        <p:nvSpPr>
          <p:cNvPr id="3" name="Sottotitolo 2"/>
          <p:cNvSpPr>
            <a:spLocks noGrp="1"/>
          </p:cNvSpPr>
          <p:nvPr>
            <p:ph type="subTitle" idx="1"/>
          </p:nvPr>
        </p:nvSpPr>
        <p:spPr>
          <a:xfrm>
            <a:off x="251520" y="1196752"/>
            <a:ext cx="8640960" cy="1080120"/>
          </a:xfrm>
        </p:spPr>
        <p:txBody>
          <a:bodyPr>
            <a:normAutofit fontScale="77500" lnSpcReduction="20000"/>
          </a:bodyPr>
          <a:lstStyle/>
          <a:p>
            <a:pPr algn="ctr"/>
            <a:r>
              <a:rPr lang="it-IT" b="1" i="1" dirty="0" smtClean="0"/>
              <a:t>“Introduzione dell’educazione di genere e della prospettiva di genere nelle attività e nei materiali didattici delle scuole del sistema nazionale di istruzione e nelle università”</a:t>
            </a:r>
            <a:r>
              <a:rPr lang="it-IT" b="1" dirty="0" smtClean="0"/>
              <a:t>  (d.l. n.1680 18/11/2014)</a:t>
            </a:r>
            <a:endParaRPr lang="it-IT" b="1" dirty="0"/>
          </a:p>
        </p:txBody>
      </p:sp>
      <p:sp>
        <p:nvSpPr>
          <p:cNvPr id="6" name="CasellaDiTesto 5"/>
          <p:cNvSpPr txBox="1"/>
          <p:nvPr/>
        </p:nvSpPr>
        <p:spPr>
          <a:xfrm>
            <a:off x="539552" y="4221088"/>
            <a:ext cx="8064896" cy="2308324"/>
          </a:xfrm>
          <a:prstGeom prst="rect">
            <a:avLst/>
          </a:prstGeom>
          <a:noFill/>
        </p:spPr>
        <p:txBody>
          <a:bodyPr wrap="square" rtlCol="0">
            <a:spAutoFit/>
          </a:bodyPr>
          <a:lstStyle/>
          <a:p>
            <a:pPr algn="just"/>
            <a:r>
              <a:rPr lang="it-IT" b="1" dirty="0" smtClean="0">
                <a:solidFill>
                  <a:srgbClr val="FFFF00"/>
                </a:solidFill>
              </a:rPr>
              <a:t>La proposta mira a scardinare </a:t>
            </a:r>
            <a:r>
              <a:rPr lang="it-IT" dirty="0" smtClean="0"/>
              <a:t>il più elementare dato antropologico, e cioè, che si nasce maschio o femmina, dichiara in modo ambiguo, </a:t>
            </a:r>
            <a:r>
              <a:rPr lang="it-IT" dirty="0"/>
              <a:t>l’obiettivo di prevenire il femminicidio e di combattere </a:t>
            </a:r>
            <a:r>
              <a:rPr lang="it-IT" dirty="0" smtClean="0"/>
              <a:t>ogni forma di discriminazione.</a:t>
            </a:r>
          </a:p>
          <a:p>
            <a:pPr algn="just"/>
            <a:endParaRPr lang="it-IT" dirty="0" smtClean="0"/>
          </a:p>
          <a:p>
            <a:pPr algn="just"/>
            <a:r>
              <a:rPr lang="it-IT" b="1" dirty="0" smtClean="0">
                <a:solidFill>
                  <a:srgbClr val="FFFF00"/>
                </a:solidFill>
              </a:rPr>
              <a:t>I politici </a:t>
            </a:r>
            <a:r>
              <a:rPr lang="it-IT" dirty="0" smtClean="0"/>
              <a:t>non vogliono vedere </a:t>
            </a:r>
            <a:r>
              <a:rPr lang="it-IT" dirty="0"/>
              <a:t>che dietro ai concetti di “</a:t>
            </a:r>
            <a:r>
              <a:rPr lang="it-IT" b="1" dirty="0">
                <a:solidFill>
                  <a:srgbClr val="C00000"/>
                </a:solidFill>
              </a:rPr>
              <a:t>educazione alla parità</a:t>
            </a:r>
            <a:r>
              <a:rPr lang="it-IT" dirty="0"/>
              <a:t>” o di “</a:t>
            </a:r>
            <a:r>
              <a:rPr lang="it-IT" b="1" dirty="0">
                <a:solidFill>
                  <a:srgbClr val="C00000"/>
                </a:solidFill>
              </a:rPr>
              <a:t>decostruzione degli stereotipi sessisti</a:t>
            </a:r>
            <a:r>
              <a:rPr lang="it-IT" dirty="0"/>
              <a:t>”, in realtà si cela una </a:t>
            </a:r>
            <a:r>
              <a:rPr lang="it-IT" dirty="0" smtClean="0"/>
              <a:t>visione radicale ed inaccettabile della persona, </a:t>
            </a:r>
            <a:r>
              <a:rPr lang="it-IT" dirty="0"/>
              <a:t>dell’identità sessuale e della </a:t>
            </a:r>
            <a:r>
              <a:rPr lang="it-IT" dirty="0" smtClean="0"/>
              <a:t>famiglia. </a:t>
            </a:r>
            <a:endParaRPr lang="it-IT" dirty="0"/>
          </a:p>
        </p:txBody>
      </p:sp>
      <p:pic>
        <p:nvPicPr>
          <p:cNvPr id="5" name="Immagine 4" descr="a scuola.gif"/>
          <p:cNvPicPr>
            <a:picLocks noChangeAspect="1"/>
          </p:cNvPicPr>
          <p:nvPr/>
        </p:nvPicPr>
        <p:blipFill>
          <a:blip r:embed="rId2" cstate="print"/>
          <a:stretch>
            <a:fillRect/>
          </a:stretch>
        </p:blipFill>
        <p:spPr>
          <a:xfrm>
            <a:off x="2771800" y="2204864"/>
            <a:ext cx="3332084" cy="1872208"/>
          </a:xfrm>
          <a:prstGeom prst="rect">
            <a:avLst/>
          </a:prstGeom>
          <a:ln w="38100">
            <a:solidFill>
              <a:srgbClr val="FFFF00"/>
            </a:solidFill>
          </a:ln>
        </p:spPr>
      </p:pic>
      <p:sp>
        <p:nvSpPr>
          <p:cNvPr id="7" name="Segnaposto data 6"/>
          <p:cNvSpPr>
            <a:spLocks noGrp="1"/>
          </p:cNvSpPr>
          <p:nvPr>
            <p:ph type="dt" sz="half" idx="10"/>
          </p:nvPr>
        </p:nvSpPr>
        <p:spPr/>
        <p:txBody>
          <a:bodyPr/>
          <a:lstStyle/>
          <a:p>
            <a:fld id="{B173C6E1-B23B-4006-A67A-7099F529CE9F}" type="datetime1">
              <a:rPr lang="it-IT" smtClean="0"/>
              <a:pPr/>
              <a:t>16/06/2020</a:t>
            </a:fld>
            <a:endParaRPr lang="it-IT"/>
          </a:p>
        </p:txBody>
      </p:sp>
      <p:sp>
        <p:nvSpPr>
          <p:cNvPr id="8" name="Segnaposto numero diapositiva 7"/>
          <p:cNvSpPr>
            <a:spLocks noGrp="1"/>
          </p:cNvSpPr>
          <p:nvPr>
            <p:ph type="sldNum" sz="quarter" idx="12"/>
          </p:nvPr>
        </p:nvSpPr>
        <p:spPr/>
        <p:txBody>
          <a:bodyPr/>
          <a:lstStyle/>
          <a:p>
            <a:fld id="{26D9375F-5BAC-4557-933E-8519714799BD}" type="slidenum">
              <a:rPr lang="it-IT" smtClean="0"/>
              <a:pPr/>
              <a:t>2</a:t>
            </a:fld>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 calcmode="lin" valueType="num">
                                      <p:cBhvr>
                                        <p:cTn id="16" dur="1000" fill="hold"/>
                                        <p:tgtEl>
                                          <p:spTgt spid="5"/>
                                        </p:tgtEl>
                                        <p:attrNameLst>
                                          <p:attrName>style.rotation</p:attrName>
                                        </p:attrNameLst>
                                      </p:cBhvr>
                                      <p:tavLst>
                                        <p:tav tm="0">
                                          <p:val>
                                            <p:fltVal val="90"/>
                                          </p:val>
                                        </p:tav>
                                        <p:tav tm="100000">
                                          <p:val>
                                            <p:fltVal val="0"/>
                                          </p:val>
                                        </p:tav>
                                      </p:tavLst>
                                    </p:anim>
                                    <p:animEffect transition="in" filter="fade">
                                      <p:cBhvr>
                                        <p:cTn id="17" dur="1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 calcmode="lin" valueType="num">
                                      <p:cBhvr>
                                        <p:cTn id="22"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23"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24" dur="500"/>
                                        <p:tgtEl>
                                          <p:spTgt spid="6">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anim calcmode="lin" valueType="num">
                                      <p:cBhvr>
                                        <p:cTn id="29"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30" dur="5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31"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23528" y="332656"/>
            <a:ext cx="8305800" cy="936104"/>
          </a:xfrm>
        </p:spPr>
        <p:txBody>
          <a:bodyPr>
            <a:noAutofit/>
          </a:bodyPr>
          <a:lstStyle/>
          <a:p>
            <a:pPr algn="ctr"/>
            <a:r>
              <a:rPr lang="it-IT" sz="3600" dirty="0" smtClean="0"/>
              <a:t>Standard adatti per l’educazione sessuale:</a:t>
            </a:r>
            <a:br>
              <a:rPr lang="it-IT" sz="3600" dirty="0" smtClean="0"/>
            </a:br>
            <a:r>
              <a:rPr lang="it-IT" sz="3600" dirty="0" smtClean="0"/>
              <a:t>All’asilo</a:t>
            </a:r>
            <a:endParaRPr lang="it-IT" sz="3600" dirty="0"/>
          </a:p>
        </p:txBody>
      </p:sp>
      <p:sp>
        <p:nvSpPr>
          <p:cNvPr id="3" name="Sottotitolo 2"/>
          <p:cNvSpPr>
            <a:spLocks noGrp="1"/>
          </p:cNvSpPr>
          <p:nvPr>
            <p:ph type="subTitle" idx="1"/>
          </p:nvPr>
        </p:nvSpPr>
        <p:spPr>
          <a:xfrm>
            <a:off x="611560" y="1844824"/>
            <a:ext cx="7854696" cy="4536504"/>
          </a:xfrm>
        </p:spPr>
        <p:txBody>
          <a:bodyPr>
            <a:normAutofit/>
          </a:bodyPr>
          <a:lstStyle/>
          <a:p>
            <a:pPr algn="just" fontAlgn="base"/>
            <a:r>
              <a:rPr lang="it-IT" sz="2800" b="1" dirty="0" smtClean="0">
                <a:solidFill>
                  <a:srgbClr val="FFFF00"/>
                </a:solidFill>
              </a:rPr>
              <a:t>Ai bimbi dagli 0 ai 4 anni</a:t>
            </a:r>
            <a:r>
              <a:rPr lang="it-IT" sz="2800" dirty="0" smtClean="0"/>
              <a:t>, si legge, </a:t>
            </a:r>
            <a:r>
              <a:rPr lang="it-IT" sz="2800" i="1" dirty="0" smtClean="0"/>
              <a:t>«gli educatori dovranno trasmettere informazioni su masturbazione infantile precoce e scoperta del corpo e dei genitali, mettendoli in grado di esprimere i propri bisogni e desideri, ad esempio nel “gioco del dottore”</a:t>
            </a:r>
            <a:r>
              <a:rPr lang="it-IT" sz="2800" dirty="0" smtClean="0"/>
              <a:t>». </a:t>
            </a:r>
          </a:p>
          <a:p>
            <a:pPr algn="just" fontAlgn="base"/>
            <a:r>
              <a:rPr lang="it-IT" sz="2800" b="1" dirty="0" smtClean="0">
                <a:solidFill>
                  <a:srgbClr val="FFFF00"/>
                </a:solidFill>
              </a:rPr>
              <a:t>Dai 4 ai 6 anni </a:t>
            </a:r>
            <a:r>
              <a:rPr lang="it-IT" sz="2800" dirty="0" smtClean="0"/>
              <a:t>i bambini dovranno invece essere istruiti </a:t>
            </a:r>
            <a:r>
              <a:rPr lang="it-IT" sz="2800" i="1" dirty="0" smtClean="0"/>
              <a:t>«sull’amore e le relazioni con persone dello stesso sesso», «parlando di argomenti inerenti la sessualità con competenza comunicativa»</a:t>
            </a:r>
            <a:r>
              <a:rPr lang="it-IT" sz="2800" dirty="0" smtClean="0"/>
              <a:t>.</a:t>
            </a:r>
          </a:p>
          <a:p>
            <a:pPr algn="ctr"/>
            <a:endParaRPr lang="it-IT" dirty="0">
              <a:solidFill>
                <a:srgbClr val="FFFF00"/>
              </a:solidFill>
            </a:endParaRPr>
          </a:p>
        </p:txBody>
      </p:sp>
      <p:sp>
        <p:nvSpPr>
          <p:cNvPr id="4" name="Segnaposto data 3"/>
          <p:cNvSpPr>
            <a:spLocks noGrp="1"/>
          </p:cNvSpPr>
          <p:nvPr>
            <p:ph type="dt" sz="half" idx="10"/>
          </p:nvPr>
        </p:nvSpPr>
        <p:spPr/>
        <p:txBody>
          <a:bodyPr/>
          <a:lstStyle/>
          <a:p>
            <a:fld id="{B1D5FF4B-E928-4960-972E-02A4C4DA79AB}" type="datetime1">
              <a:rPr lang="it-IT" smtClean="0"/>
              <a:pPr/>
              <a:t>16/06/2020</a:t>
            </a:fld>
            <a:endParaRPr lang="it-IT"/>
          </a:p>
        </p:txBody>
      </p:sp>
      <p:sp>
        <p:nvSpPr>
          <p:cNvPr id="5" name="Segnaposto numero diapositiva 4"/>
          <p:cNvSpPr>
            <a:spLocks noGrp="1"/>
          </p:cNvSpPr>
          <p:nvPr>
            <p:ph type="sldNum" sz="quarter" idx="12"/>
          </p:nvPr>
        </p:nvSpPr>
        <p:spPr/>
        <p:txBody>
          <a:bodyPr/>
          <a:lstStyle/>
          <a:p>
            <a:fld id="{26D9375F-5BAC-4557-933E-8519714799BD}" type="slidenum">
              <a:rPr lang="it-IT" smtClean="0"/>
              <a:pPr/>
              <a:t>20</a:t>
            </a:fld>
            <a:endParaRPr lang="it-IT"/>
          </a:p>
        </p:txBody>
      </p:sp>
      <p:sp>
        <p:nvSpPr>
          <p:cNvPr id="6" name="CasellaDiTesto 5"/>
          <p:cNvSpPr txBox="1"/>
          <p:nvPr/>
        </p:nvSpPr>
        <p:spPr>
          <a:xfrm>
            <a:off x="0" y="1196752"/>
            <a:ext cx="9144000" cy="400110"/>
          </a:xfrm>
          <a:prstGeom prst="rect">
            <a:avLst/>
          </a:prstGeom>
          <a:noFill/>
        </p:spPr>
        <p:txBody>
          <a:bodyPr wrap="square" rtlCol="0">
            <a:spAutoFit/>
          </a:bodyPr>
          <a:lstStyle/>
          <a:p>
            <a:pPr algn="ctr"/>
            <a:r>
              <a:rPr lang="it-IT" sz="2000" b="1" dirty="0" smtClean="0"/>
              <a:t>Cosa prescrivono gli </a:t>
            </a:r>
            <a:r>
              <a:rPr lang="it-IT" sz="2000" b="1" dirty="0" smtClean="0">
                <a:solidFill>
                  <a:srgbClr val="C00000"/>
                </a:solidFill>
              </a:rPr>
              <a:t>«Standard di Educazione Sessuale in Europa» </a:t>
            </a:r>
            <a:r>
              <a:rPr lang="it-IT" sz="2000" b="1" dirty="0" smtClean="0"/>
              <a:t>?</a:t>
            </a:r>
            <a:endParaRPr lang="it-IT"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95536" y="332656"/>
            <a:ext cx="8305800" cy="936104"/>
          </a:xfrm>
        </p:spPr>
        <p:txBody>
          <a:bodyPr>
            <a:noAutofit/>
          </a:bodyPr>
          <a:lstStyle/>
          <a:p>
            <a:pPr algn="ctr"/>
            <a:r>
              <a:rPr lang="it-IT" sz="3600" dirty="0" smtClean="0"/>
              <a:t>Standard adatti per l’educazione sessuale:</a:t>
            </a:r>
            <a:br>
              <a:rPr lang="it-IT" sz="3600" dirty="0" smtClean="0"/>
            </a:br>
            <a:r>
              <a:rPr lang="it-IT" sz="3600" dirty="0" smtClean="0"/>
              <a:t>Alle elementari</a:t>
            </a:r>
            <a:endParaRPr lang="it-IT" sz="3600" dirty="0"/>
          </a:p>
        </p:txBody>
      </p:sp>
      <p:sp>
        <p:nvSpPr>
          <p:cNvPr id="3" name="Sottotitolo 2"/>
          <p:cNvSpPr>
            <a:spLocks noGrp="1"/>
          </p:cNvSpPr>
          <p:nvPr>
            <p:ph type="subTitle" idx="1"/>
          </p:nvPr>
        </p:nvSpPr>
        <p:spPr>
          <a:xfrm>
            <a:off x="611560" y="1484784"/>
            <a:ext cx="7854696" cy="4536504"/>
          </a:xfrm>
        </p:spPr>
        <p:txBody>
          <a:bodyPr>
            <a:normAutofit fontScale="92500" lnSpcReduction="20000"/>
          </a:bodyPr>
          <a:lstStyle/>
          <a:p>
            <a:pPr algn="just" fontAlgn="base"/>
            <a:r>
              <a:rPr lang="it-IT" sz="3200" b="1" dirty="0" smtClean="0">
                <a:solidFill>
                  <a:srgbClr val="FFFF00"/>
                </a:solidFill>
              </a:rPr>
              <a:t>La vera crescita avverrà coi bimbi tra i 6 e i 9 anni</a:t>
            </a:r>
            <a:r>
              <a:rPr lang="it-IT" sz="3200" dirty="0" smtClean="0">
                <a:solidFill>
                  <a:srgbClr val="FFFF00"/>
                </a:solidFill>
              </a:rPr>
              <a:t>, </a:t>
            </a:r>
            <a:r>
              <a:rPr lang="it-IT" sz="3200" dirty="0" smtClean="0"/>
              <a:t>cui i maestri terranno lezioni su </a:t>
            </a:r>
            <a:r>
              <a:rPr lang="it-IT" sz="3200" i="1" dirty="0" smtClean="0"/>
              <a:t>«cambiamenti del corpo, mestruazioni ed eiaculazione»</a:t>
            </a:r>
            <a:r>
              <a:rPr lang="it-IT" sz="3200" dirty="0" smtClean="0"/>
              <a:t>, facendo conoscere loro «i diversi metodi contraccettivi». </a:t>
            </a:r>
          </a:p>
          <a:p>
            <a:pPr algn="just" fontAlgn="base"/>
            <a:r>
              <a:rPr lang="it-IT" sz="3200" b="1" dirty="0" smtClean="0">
                <a:solidFill>
                  <a:srgbClr val="FFFF00"/>
                </a:solidFill>
              </a:rPr>
              <a:t>Su questo aspetto i bambini tra 9 e 12 anni </a:t>
            </a:r>
            <a:r>
              <a:rPr lang="it-IT" sz="3200" dirty="0" smtClean="0"/>
              <a:t>dovranno già avere ampia competenza, diventando esperti nel «loro utilizzo» e venendo informati su </a:t>
            </a:r>
            <a:r>
              <a:rPr lang="it-IT" sz="3200" i="1" dirty="0" smtClean="0"/>
              <a:t>«rischi e conseguenze delle esperienze sessuali non protette (le gravidanze indesiderate)»</a:t>
            </a:r>
            <a:r>
              <a:rPr lang="it-IT" sz="3200" dirty="0" smtClean="0"/>
              <a:t>.</a:t>
            </a:r>
          </a:p>
          <a:p>
            <a:pPr algn="ctr"/>
            <a:endParaRPr lang="it-IT" dirty="0">
              <a:solidFill>
                <a:srgbClr val="FFFF00"/>
              </a:solidFill>
            </a:endParaRPr>
          </a:p>
        </p:txBody>
      </p:sp>
      <p:sp>
        <p:nvSpPr>
          <p:cNvPr id="4" name="Segnaposto data 3"/>
          <p:cNvSpPr>
            <a:spLocks noGrp="1"/>
          </p:cNvSpPr>
          <p:nvPr>
            <p:ph type="dt" sz="half" idx="10"/>
          </p:nvPr>
        </p:nvSpPr>
        <p:spPr/>
        <p:txBody>
          <a:bodyPr/>
          <a:lstStyle/>
          <a:p>
            <a:fld id="{3B371D5D-77D0-4519-8C6E-8CDEA0E1EEE7}" type="datetime1">
              <a:rPr lang="it-IT" smtClean="0"/>
              <a:pPr/>
              <a:t>16/06/2020</a:t>
            </a:fld>
            <a:endParaRPr lang="it-IT"/>
          </a:p>
        </p:txBody>
      </p:sp>
      <p:sp>
        <p:nvSpPr>
          <p:cNvPr id="5" name="Segnaposto numero diapositiva 4"/>
          <p:cNvSpPr>
            <a:spLocks noGrp="1"/>
          </p:cNvSpPr>
          <p:nvPr>
            <p:ph type="sldNum" sz="quarter" idx="12"/>
          </p:nvPr>
        </p:nvSpPr>
        <p:spPr/>
        <p:txBody>
          <a:bodyPr/>
          <a:lstStyle/>
          <a:p>
            <a:fld id="{26D9375F-5BAC-4557-933E-8519714799BD}" type="slidenum">
              <a:rPr lang="it-IT" smtClean="0"/>
              <a:pPr/>
              <a:t>21</a:t>
            </a:fld>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23528" y="260648"/>
            <a:ext cx="8305800" cy="936104"/>
          </a:xfrm>
        </p:spPr>
        <p:txBody>
          <a:bodyPr>
            <a:noAutofit/>
          </a:bodyPr>
          <a:lstStyle/>
          <a:p>
            <a:pPr algn="ctr"/>
            <a:r>
              <a:rPr lang="it-IT" sz="3600" dirty="0" smtClean="0"/>
              <a:t>Standard adatti per l’educazione sessuale:</a:t>
            </a:r>
            <a:br>
              <a:rPr lang="it-IT" sz="3600" dirty="0" smtClean="0"/>
            </a:br>
            <a:r>
              <a:rPr lang="it-IT" sz="3600" dirty="0" smtClean="0"/>
              <a:t>Agli adolescenti</a:t>
            </a:r>
            <a:endParaRPr lang="it-IT" sz="3600" dirty="0"/>
          </a:p>
        </p:txBody>
      </p:sp>
      <p:sp>
        <p:nvSpPr>
          <p:cNvPr id="3" name="Sottotitolo 2"/>
          <p:cNvSpPr>
            <a:spLocks noGrp="1"/>
          </p:cNvSpPr>
          <p:nvPr>
            <p:ph type="subTitle" idx="1"/>
          </p:nvPr>
        </p:nvSpPr>
        <p:spPr>
          <a:xfrm>
            <a:off x="251520" y="1484784"/>
            <a:ext cx="8640960" cy="4968552"/>
          </a:xfrm>
        </p:spPr>
        <p:txBody>
          <a:bodyPr>
            <a:normAutofit fontScale="77500" lnSpcReduction="20000"/>
          </a:bodyPr>
          <a:lstStyle/>
          <a:p>
            <a:pPr algn="just" fontAlgn="base"/>
            <a:r>
              <a:rPr lang="it-IT" sz="2800" b="1" dirty="0" smtClean="0">
                <a:solidFill>
                  <a:srgbClr val="FFFF00"/>
                </a:solidFill>
              </a:rPr>
              <a:t>Ecco il decisivo balzo in avanti: nella fascia puberale tra i 12 e i 15 anni </a:t>
            </a:r>
            <a:r>
              <a:rPr lang="it-IT" sz="2800" dirty="0" smtClean="0"/>
              <a:t>gli adolescenti dovranno acquisire familiarità col concetto di </a:t>
            </a:r>
            <a:r>
              <a:rPr lang="it-IT" sz="2800" i="1" dirty="0" smtClean="0"/>
              <a:t>«pianificazione familiare» e conoscere il difficile «impatto della maternità in giovane età»</a:t>
            </a:r>
            <a:r>
              <a:rPr lang="it-IT" sz="2800" dirty="0" smtClean="0"/>
              <a:t>, con la consapevolezza di </a:t>
            </a:r>
            <a:r>
              <a:rPr lang="it-IT" sz="2800" i="1" dirty="0" smtClean="0"/>
              <a:t>«un’assistenza in caso di gravidanze indesiderate e la relativa «presa di decisioni»</a:t>
            </a:r>
            <a:r>
              <a:rPr lang="it-IT" sz="2800" dirty="0" smtClean="0"/>
              <a:t>. (leggasi aborto). </a:t>
            </a:r>
          </a:p>
          <a:p>
            <a:pPr algn="just" fontAlgn="base"/>
            <a:r>
              <a:rPr lang="it-IT" sz="2800" b="1" dirty="0" smtClean="0">
                <a:solidFill>
                  <a:srgbClr val="FFFF00"/>
                </a:solidFill>
              </a:rPr>
              <a:t>Non solo: a quell’età, </a:t>
            </a:r>
            <a:r>
              <a:rPr lang="it-IT" sz="2800" dirty="0" smtClean="0"/>
              <a:t>ormai matura secondo l’Oms, i ragazzi dovranno essere informati sulla possibilità di </a:t>
            </a:r>
            <a:r>
              <a:rPr lang="it-IT" sz="2800" i="1" dirty="0" smtClean="0"/>
              <a:t>«</a:t>
            </a:r>
            <a:r>
              <a:rPr lang="it-IT" sz="2800" i="1" dirty="0" smtClean="0">
                <a:solidFill>
                  <a:srgbClr val="C00000"/>
                </a:solidFill>
              </a:rPr>
              <a:t>gravidanze anche in relazioni omosessuali</a:t>
            </a:r>
            <a:r>
              <a:rPr lang="it-IT" sz="2800" i="1" dirty="0" smtClean="0"/>
              <a:t>»</a:t>
            </a:r>
            <a:r>
              <a:rPr lang="it-IT" sz="2800" dirty="0" smtClean="0"/>
              <a:t> e sull’esistenza del sesso inteso come </a:t>
            </a:r>
            <a:r>
              <a:rPr lang="it-IT" sz="2800" dirty="0" smtClean="0">
                <a:solidFill>
                  <a:srgbClr val="FFFF00"/>
                </a:solidFill>
              </a:rPr>
              <a:t>«prostituzione e pornografia», </a:t>
            </a:r>
            <a:r>
              <a:rPr lang="it-IT" sz="2800" dirty="0" smtClean="0"/>
              <a:t>venendo messi in guardia </a:t>
            </a:r>
            <a:r>
              <a:rPr lang="it-IT" sz="2800" i="1" dirty="0" smtClean="0"/>
              <a:t>«</a:t>
            </a:r>
            <a:r>
              <a:rPr lang="it-IT" sz="2800" i="1" dirty="0" smtClean="0">
                <a:solidFill>
                  <a:srgbClr val="C00000"/>
                </a:solidFill>
              </a:rPr>
              <a:t>dall’influenza della religione sulle decisioni riguardanti la sessualità</a:t>
            </a:r>
            <a:r>
              <a:rPr lang="it-IT" sz="2800" i="1" dirty="0" smtClean="0"/>
              <a:t>»</a:t>
            </a:r>
            <a:r>
              <a:rPr lang="it-IT" sz="2800" dirty="0" smtClean="0"/>
              <a:t>. </a:t>
            </a:r>
          </a:p>
          <a:p>
            <a:pPr algn="just" fontAlgn="base"/>
            <a:r>
              <a:rPr lang="it-IT" sz="2800" b="1" dirty="0" smtClean="0">
                <a:solidFill>
                  <a:srgbClr val="FFFF00"/>
                </a:solidFill>
              </a:rPr>
              <a:t>Il protocollo diffuso dall’Oms </a:t>
            </a:r>
            <a:r>
              <a:rPr lang="it-IT" sz="2800" dirty="0" smtClean="0"/>
              <a:t>lancia anche un monito affinché </a:t>
            </a:r>
            <a:r>
              <a:rPr lang="it-IT" sz="2800" i="1" dirty="0" smtClean="0"/>
              <a:t>«l’educazione sessuale venga effettivamente realizzata in termini di luoghi, tempi e personale»</a:t>
            </a:r>
            <a:r>
              <a:rPr lang="it-IT" sz="2800" dirty="0" smtClean="0"/>
              <a:t>, sebbene non occorra una preparazione ad hoc della classe docente e </a:t>
            </a:r>
            <a:r>
              <a:rPr lang="it-IT" sz="2800" i="1" dirty="0" smtClean="0"/>
              <a:t>«gli insegnanti di educazione sessuale non siano professionisti di alto livello»</a:t>
            </a:r>
            <a:r>
              <a:rPr lang="it-IT" sz="2800" dirty="0" smtClean="0"/>
              <a:t>.</a:t>
            </a:r>
          </a:p>
          <a:p>
            <a:pPr algn="ctr"/>
            <a:endParaRPr lang="it-IT" dirty="0">
              <a:solidFill>
                <a:srgbClr val="FFFF00"/>
              </a:solidFill>
            </a:endParaRPr>
          </a:p>
        </p:txBody>
      </p:sp>
      <p:sp>
        <p:nvSpPr>
          <p:cNvPr id="4" name="Segnaposto data 3"/>
          <p:cNvSpPr>
            <a:spLocks noGrp="1"/>
          </p:cNvSpPr>
          <p:nvPr>
            <p:ph type="dt" sz="half" idx="10"/>
          </p:nvPr>
        </p:nvSpPr>
        <p:spPr/>
        <p:txBody>
          <a:bodyPr/>
          <a:lstStyle/>
          <a:p>
            <a:fld id="{85564CED-C17D-40FA-831A-9C76CE5D1D3E}" type="datetime1">
              <a:rPr lang="it-IT" smtClean="0"/>
              <a:pPr/>
              <a:t>16/06/2020</a:t>
            </a:fld>
            <a:endParaRPr lang="it-IT"/>
          </a:p>
        </p:txBody>
      </p:sp>
      <p:sp>
        <p:nvSpPr>
          <p:cNvPr id="5" name="Segnaposto numero diapositiva 4"/>
          <p:cNvSpPr>
            <a:spLocks noGrp="1"/>
          </p:cNvSpPr>
          <p:nvPr>
            <p:ph type="sldNum" sz="quarter" idx="12"/>
          </p:nvPr>
        </p:nvSpPr>
        <p:spPr/>
        <p:txBody>
          <a:bodyPr/>
          <a:lstStyle/>
          <a:p>
            <a:fld id="{26D9375F-5BAC-4557-933E-8519714799BD}" type="slidenum">
              <a:rPr lang="it-IT" smtClean="0"/>
              <a:pPr/>
              <a:t>22</a:t>
            </a:fld>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23528" y="188640"/>
            <a:ext cx="8305800" cy="936104"/>
          </a:xfrm>
        </p:spPr>
        <p:txBody>
          <a:bodyPr>
            <a:normAutofit/>
          </a:bodyPr>
          <a:lstStyle/>
          <a:p>
            <a:pPr algn="ctr"/>
            <a:r>
              <a:rPr lang="it-IT" sz="4800" dirty="0" smtClean="0"/>
              <a:t>Documento già recepito dall’UE</a:t>
            </a:r>
            <a:endParaRPr lang="it-IT" sz="4800" dirty="0"/>
          </a:p>
        </p:txBody>
      </p:sp>
      <p:sp>
        <p:nvSpPr>
          <p:cNvPr id="3" name="Sottotitolo 2"/>
          <p:cNvSpPr>
            <a:spLocks noGrp="1"/>
          </p:cNvSpPr>
          <p:nvPr>
            <p:ph type="subTitle" idx="1"/>
          </p:nvPr>
        </p:nvSpPr>
        <p:spPr>
          <a:xfrm>
            <a:off x="395536" y="1484784"/>
            <a:ext cx="8352928" cy="4536504"/>
          </a:xfrm>
        </p:spPr>
        <p:txBody>
          <a:bodyPr>
            <a:normAutofit lnSpcReduction="10000"/>
          </a:bodyPr>
          <a:lstStyle/>
          <a:p>
            <a:pPr algn="just" fontAlgn="base"/>
            <a:r>
              <a:rPr lang="it-IT" b="1" dirty="0" smtClean="0">
                <a:solidFill>
                  <a:srgbClr val="FFFF00"/>
                </a:solidFill>
              </a:rPr>
              <a:t>Queste direttive </a:t>
            </a:r>
            <a:r>
              <a:rPr lang="it-IT" dirty="0" smtClean="0"/>
              <a:t>sono state recepite a livello comunitario nella risoluzione presentata dall’europarlamentare socialista </a:t>
            </a:r>
            <a:r>
              <a:rPr lang="it-IT" b="1" dirty="0" smtClean="0"/>
              <a:t>Edite </a:t>
            </a:r>
            <a:r>
              <a:rPr lang="it-IT" b="1" dirty="0" err="1" smtClean="0"/>
              <a:t>Estrela</a:t>
            </a:r>
            <a:r>
              <a:rPr lang="it-IT" dirty="0" smtClean="0"/>
              <a:t>. </a:t>
            </a:r>
          </a:p>
          <a:p>
            <a:pPr algn="just" fontAlgn="base"/>
            <a:r>
              <a:rPr lang="it-IT" b="1" dirty="0" smtClean="0">
                <a:solidFill>
                  <a:srgbClr val="FFFF00"/>
                </a:solidFill>
              </a:rPr>
              <a:t>La masturbazione</a:t>
            </a:r>
            <a:r>
              <a:rPr lang="it-IT" b="1" dirty="0" smtClean="0"/>
              <a:t> </a:t>
            </a:r>
            <a:r>
              <a:rPr lang="it-IT" dirty="0" smtClean="0"/>
              <a:t>viene infatti indicata come metodo di educazione sessuale, prendendo atto del fatto che </a:t>
            </a:r>
            <a:r>
              <a:rPr lang="it-IT" i="1" dirty="0" smtClean="0"/>
              <a:t>«i ragazzi più giovani sono esposti, sin dalla più tenera età, a contenuti pornografici soprattutto su Internet»</a:t>
            </a:r>
            <a:r>
              <a:rPr lang="it-IT" dirty="0" smtClean="0"/>
              <a:t>.</a:t>
            </a:r>
          </a:p>
          <a:p>
            <a:pPr algn="just" fontAlgn="base"/>
            <a:r>
              <a:rPr lang="it-IT" b="1" dirty="0" smtClean="0">
                <a:solidFill>
                  <a:srgbClr val="FFFF00"/>
                </a:solidFill>
              </a:rPr>
              <a:t>Il rapporto </a:t>
            </a:r>
            <a:r>
              <a:rPr lang="it-IT" b="1" dirty="0" err="1" smtClean="0">
                <a:solidFill>
                  <a:srgbClr val="FFFF00"/>
                </a:solidFill>
              </a:rPr>
              <a:t>Estrela</a:t>
            </a:r>
            <a:r>
              <a:rPr lang="it-IT" dirty="0" smtClean="0">
                <a:solidFill>
                  <a:srgbClr val="FFFF00"/>
                </a:solidFill>
              </a:rPr>
              <a:t>, </a:t>
            </a:r>
            <a:r>
              <a:rPr lang="it-IT" dirty="0" smtClean="0"/>
              <a:t>inoltre, invita l’</a:t>
            </a:r>
            <a:r>
              <a:rPr lang="it-IT" b="1" dirty="0" smtClean="0"/>
              <a:t>Ue</a:t>
            </a:r>
            <a:r>
              <a:rPr lang="it-IT" dirty="0" smtClean="0"/>
              <a:t> a «prevenire le gravidanze indesiderate» e a garantire </a:t>
            </a:r>
            <a:r>
              <a:rPr lang="it-IT" i="1" dirty="0" smtClean="0"/>
              <a:t>«il diritto d’aborto»</a:t>
            </a:r>
            <a:r>
              <a:rPr lang="it-IT" dirty="0" smtClean="0"/>
              <a:t>, combattendo </a:t>
            </a:r>
            <a:r>
              <a:rPr lang="it-IT" i="1" dirty="0" smtClean="0"/>
              <a:t>«l’abuso dell’obiezione di coscienza»</a:t>
            </a:r>
            <a:r>
              <a:rPr lang="it-IT" dirty="0" smtClean="0"/>
              <a:t> da parte del personale sanitario.</a:t>
            </a:r>
          </a:p>
          <a:p>
            <a:pPr algn="ctr"/>
            <a:endParaRPr lang="it-IT" dirty="0">
              <a:solidFill>
                <a:srgbClr val="FFFF00"/>
              </a:solidFill>
            </a:endParaRPr>
          </a:p>
        </p:txBody>
      </p:sp>
      <p:sp>
        <p:nvSpPr>
          <p:cNvPr id="4" name="Segnaposto data 3"/>
          <p:cNvSpPr>
            <a:spLocks noGrp="1"/>
          </p:cNvSpPr>
          <p:nvPr>
            <p:ph type="dt" sz="half" idx="10"/>
          </p:nvPr>
        </p:nvSpPr>
        <p:spPr/>
        <p:txBody>
          <a:bodyPr/>
          <a:lstStyle/>
          <a:p>
            <a:fld id="{30E0FE55-666A-4E89-B5C4-A4F788133BC9}" type="datetime1">
              <a:rPr lang="it-IT" smtClean="0"/>
              <a:pPr/>
              <a:t>16/06/2020</a:t>
            </a:fld>
            <a:endParaRPr lang="it-IT"/>
          </a:p>
        </p:txBody>
      </p:sp>
      <p:sp>
        <p:nvSpPr>
          <p:cNvPr id="5" name="Segnaposto numero diapositiva 4"/>
          <p:cNvSpPr>
            <a:spLocks noGrp="1"/>
          </p:cNvSpPr>
          <p:nvPr>
            <p:ph type="sldNum" sz="quarter" idx="12"/>
          </p:nvPr>
        </p:nvSpPr>
        <p:spPr/>
        <p:txBody>
          <a:bodyPr/>
          <a:lstStyle/>
          <a:p>
            <a:fld id="{26D9375F-5BAC-4557-933E-8519714799BD}" type="slidenum">
              <a:rPr lang="it-IT" smtClean="0"/>
              <a:pPr/>
              <a:t>23</a:t>
            </a:fld>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95536" y="404664"/>
            <a:ext cx="8305800" cy="640432"/>
          </a:xfrm>
        </p:spPr>
        <p:txBody>
          <a:bodyPr>
            <a:noAutofit/>
          </a:bodyPr>
          <a:lstStyle/>
          <a:p>
            <a:pPr algn="ctr"/>
            <a:r>
              <a:rPr lang="it-IT" sz="4000" dirty="0" smtClean="0"/>
              <a:t>Gravissima manipolazione semantica</a:t>
            </a:r>
            <a:endParaRPr lang="it-IT" sz="4000" dirty="0"/>
          </a:p>
        </p:txBody>
      </p:sp>
      <p:sp>
        <p:nvSpPr>
          <p:cNvPr id="3" name="Sottotitolo 2"/>
          <p:cNvSpPr>
            <a:spLocks noGrp="1"/>
          </p:cNvSpPr>
          <p:nvPr>
            <p:ph type="subTitle" idx="1"/>
          </p:nvPr>
        </p:nvSpPr>
        <p:spPr>
          <a:xfrm>
            <a:off x="611560" y="1268760"/>
            <a:ext cx="7854696" cy="5040560"/>
          </a:xfrm>
        </p:spPr>
        <p:txBody>
          <a:bodyPr>
            <a:normAutofit fontScale="92500" lnSpcReduction="10000"/>
          </a:bodyPr>
          <a:lstStyle/>
          <a:p>
            <a:pPr algn="just"/>
            <a:r>
              <a:rPr lang="it-IT" b="1" dirty="0" smtClean="0">
                <a:solidFill>
                  <a:srgbClr val="FFFF00"/>
                </a:solidFill>
              </a:rPr>
              <a:t>Nell’intervista della Fedeli </a:t>
            </a:r>
            <a:r>
              <a:rPr lang="it-IT" dirty="0" smtClean="0"/>
              <a:t>si parlava di parità, di uguaglianza, di rispetto, di libertà. Parole  altisonanti, politicamente corrette, che incantano lettori ed ascoltatori, che mettono d’accordo tutti, ma lasciate come sono del tutto prive di contenuto, diventano oggetto di una </a:t>
            </a:r>
            <a:r>
              <a:rPr lang="it-IT" dirty="0" smtClean="0">
                <a:solidFill>
                  <a:srgbClr val="FFFF00"/>
                </a:solidFill>
              </a:rPr>
              <a:t>manipolazione semantica gravissima</a:t>
            </a:r>
            <a:r>
              <a:rPr lang="it-IT" dirty="0" smtClean="0"/>
              <a:t>, venendo in modo subdolo riempite di contenuti razionalmente inaccettabili. </a:t>
            </a:r>
          </a:p>
          <a:p>
            <a:pPr algn="just"/>
            <a:r>
              <a:rPr lang="it-IT" b="1" dirty="0" smtClean="0">
                <a:solidFill>
                  <a:srgbClr val="FFFF00"/>
                </a:solidFill>
              </a:rPr>
              <a:t>Ma la cosa più paradossale </a:t>
            </a:r>
            <a:r>
              <a:rPr lang="it-IT" dirty="0" smtClean="0"/>
              <a:t>è che questo inno per la libertà si conclude, nel massimo dispregio del principio di non contraddizione, con un’affermazione programmatica dal sinistro tenore totalitario e liberticida: </a:t>
            </a:r>
          </a:p>
          <a:p>
            <a:pPr algn="ctr"/>
            <a:r>
              <a:rPr lang="it-IT" sz="3500" dirty="0" smtClean="0">
                <a:solidFill>
                  <a:srgbClr val="C00000"/>
                </a:solidFill>
              </a:rPr>
              <a:t>“</a:t>
            </a:r>
            <a:r>
              <a:rPr lang="it-IT" sz="3500" b="1" i="1" dirty="0" smtClean="0">
                <a:solidFill>
                  <a:srgbClr val="C00000"/>
                </a:solidFill>
              </a:rPr>
              <a:t>si cambia partendo dai bambini, gli uomini di domani"</a:t>
            </a:r>
            <a:r>
              <a:rPr lang="it-IT" sz="3500" dirty="0" smtClean="0">
                <a:solidFill>
                  <a:srgbClr val="C00000"/>
                </a:solidFill>
              </a:rPr>
              <a:t>. </a:t>
            </a:r>
            <a:endParaRPr lang="it-IT" sz="3500" dirty="0">
              <a:solidFill>
                <a:srgbClr val="C00000"/>
              </a:solidFill>
            </a:endParaRPr>
          </a:p>
        </p:txBody>
      </p:sp>
      <p:sp>
        <p:nvSpPr>
          <p:cNvPr id="4" name="Segnaposto data 3"/>
          <p:cNvSpPr>
            <a:spLocks noGrp="1"/>
          </p:cNvSpPr>
          <p:nvPr>
            <p:ph type="dt" sz="half" idx="10"/>
          </p:nvPr>
        </p:nvSpPr>
        <p:spPr/>
        <p:txBody>
          <a:bodyPr/>
          <a:lstStyle/>
          <a:p>
            <a:fld id="{6C8B13D0-75E4-49E5-BCA3-D3A851EFD80D}" type="datetime1">
              <a:rPr lang="it-IT" smtClean="0"/>
              <a:pPr/>
              <a:t>16/06/2020</a:t>
            </a:fld>
            <a:endParaRPr lang="it-IT"/>
          </a:p>
        </p:txBody>
      </p:sp>
      <p:sp>
        <p:nvSpPr>
          <p:cNvPr id="5" name="Segnaposto numero diapositiva 4"/>
          <p:cNvSpPr>
            <a:spLocks noGrp="1"/>
          </p:cNvSpPr>
          <p:nvPr>
            <p:ph type="sldNum" sz="quarter" idx="12"/>
          </p:nvPr>
        </p:nvSpPr>
        <p:spPr/>
        <p:txBody>
          <a:bodyPr/>
          <a:lstStyle/>
          <a:p>
            <a:fld id="{26D9375F-5BAC-4557-933E-8519714799BD}" type="slidenum">
              <a:rPr lang="it-IT" smtClean="0"/>
              <a:pPr/>
              <a:t>24</a:t>
            </a:fld>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95536" y="404664"/>
            <a:ext cx="8305800" cy="640432"/>
          </a:xfrm>
        </p:spPr>
        <p:txBody>
          <a:bodyPr>
            <a:noAutofit/>
          </a:bodyPr>
          <a:lstStyle/>
          <a:p>
            <a:pPr algn="ctr"/>
            <a:r>
              <a:rPr lang="it-IT" sz="4000" dirty="0" smtClean="0"/>
              <a:t>Preoccupanti precedenti</a:t>
            </a:r>
            <a:endParaRPr lang="it-IT" sz="4000" dirty="0"/>
          </a:p>
        </p:txBody>
      </p:sp>
      <p:sp>
        <p:nvSpPr>
          <p:cNvPr id="3" name="Sottotitolo 2"/>
          <p:cNvSpPr>
            <a:spLocks noGrp="1"/>
          </p:cNvSpPr>
          <p:nvPr>
            <p:ph type="subTitle" idx="1"/>
          </p:nvPr>
        </p:nvSpPr>
        <p:spPr>
          <a:xfrm>
            <a:off x="251520" y="1268760"/>
            <a:ext cx="8712968" cy="4464496"/>
          </a:xfrm>
        </p:spPr>
        <p:txBody>
          <a:bodyPr>
            <a:normAutofit/>
          </a:bodyPr>
          <a:lstStyle/>
          <a:p>
            <a:pPr algn="ctr"/>
            <a:r>
              <a:rPr lang="it-IT" dirty="0" smtClean="0">
                <a:solidFill>
                  <a:srgbClr val="C00000"/>
                </a:solidFill>
              </a:rPr>
              <a:t> </a:t>
            </a:r>
            <a:r>
              <a:rPr lang="it-IT" sz="2400" dirty="0" smtClean="0">
                <a:solidFill>
                  <a:srgbClr val="C00000"/>
                </a:solidFill>
              </a:rPr>
              <a:t>“</a:t>
            </a:r>
            <a:r>
              <a:rPr lang="it-IT" sz="2400" b="1" i="1" dirty="0">
                <a:solidFill>
                  <a:srgbClr val="C00000"/>
                </a:solidFill>
              </a:rPr>
              <a:t>S</a:t>
            </a:r>
            <a:r>
              <a:rPr lang="it-IT" sz="2400" b="1" i="1" dirty="0" smtClean="0">
                <a:solidFill>
                  <a:srgbClr val="C00000"/>
                </a:solidFill>
              </a:rPr>
              <a:t>i cambia partendo dai bambini, gli uomini di domani"</a:t>
            </a:r>
            <a:r>
              <a:rPr lang="it-IT" sz="2400" dirty="0" smtClean="0">
                <a:solidFill>
                  <a:srgbClr val="C00000"/>
                </a:solidFill>
              </a:rPr>
              <a:t>.</a:t>
            </a:r>
          </a:p>
          <a:p>
            <a:pPr algn="just"/>
            <a:r>
              <a:rPr lang="it-IT" sz="2400" dirty="0" smtClean="0"/>
              <a:t> </a:t>
            </a:r>
            <a:endParaRPr lang="it-IT" dirty="0" smtClean="0">
              <a:solidFill>
                <a:srgbClr val="FFFF00"/>
              </a:solidFill>
            </a:endParaRPr>
          </a:p>
          <a:p>
            <a:pPr algn="just"/>
            <a:r>
              <a:rPr lang="it-IT" b="1" dirty="0" smtClean="0">
                <a:solidFill>
                  <a:srgbClr val="FFFF00"/>
                </a:solidFill>
              </a:rPr>
              <a:t>L’avrebbe condivisa anche </a:t>
            </a:r>
            <a:r>
              <a:rPr lang="it-IT" b="1" dirty="0" err="1" smtClean="0">
                <a:solidFill>
                  <a:srgbClr val="FFFF00"/>
                </a:solidFill>
              </a:rPr>
              <a:t>Pol</a:t>
            </a:r>
            <a:r>
              <a:rPr lang="it-IT" b="1" dirty="0" smtClean="0">
                <a:solidFill>
                  <a:srgbClr val="FFFF00"/>
                </a:solidFill>
              </a:rPr>
              <a:t> </a:t>
            </a:r>
            <a:r>
              <a:rPr lang="it-IT" b="1" dirty="0" err="1" smtClean="0">
                <a:solidFill>
                  <a:srgbClr val="FFFF00"/>
                </a:solidFill>
              </a:rPr>
              <a:t>Pot</a:t>
            </a:r>
            <a:r>
              <a:rPr lang="it-IT" b="1" dirty="0" smtClean="0">
                <a:solidFill>
                  <a:srgbClr val="FFFF00"/>
                </a:solidFill>
              </a:rPr>
              <a:t> </a:t>
            </a:r>
            <a:r>
              <a:rPr lang="it-IT" dirty="0" smtClean="0"/>
              <a:t>(…). Si parte dai bambini, arrivando a sottrarne l’educazione sessuale ai violenti e retrogradi genitori.</a:t>
            </a:r>
          </a:p>
          <a:p>
            <a:pPr algn="just"/>
            <a:r>
              <a:rPr lang="it-IT" b="1" dirty="0" smtClean="0">
                <a:solidFill>
                  <a:srgbClr val="FFFF00"/>
                </a:solidFill>
              </a:rPr>
              <a:t>Perché solo in esseri indifesi </a:t>
            </a:r>
            <a:r>
              <a:rPr lang="it-IT" dirty="0" smtClean="0"/>
              <a:t>e non ancora formati dal punto di vista razionale può sperare di attecchire in profondità una visione dell’uomo tanto priva di base scientifica e per questo lontana dalla realtà</a:t>
            </a:r>
            <a:r>
              <a:rPr lang="it-IT" b="1" dirty="0" smtClean="0">
                <a:solidFill>
                  <a:srgbClr val="FFFF00"/>
                </a:solidFill>
              </a:rPr>
              <a:t> </a:t>
            </a:r>
            <a:r>
              <a:rPr lang="it-IT" dirty="0" smtClean="0"/>
              <a:t>come quella propugnata dall’ideologia ipersessualizzata del gender.</a:t>
            </a:r>
          </a:p>
          <a:p>
            <a:pPr algn="ctr"/>
            <a:endParaRPr lang="it-IT" dirty="0">
              <a:solidFill>
                <a:srgbClr val="FFFF00"/>
              </a:solidFill>
            </a:endParaRPr>
          </a:p>
        </p:txBody>
      </p:sp>
      <p:sp>
        <p:nvSpPr>
          <p:cNvPr id="4" name="Segnaposto data 3"/>
          <p:cNvSpPr>
            <a:spLocks noGrp="1"/>
          </p:cNvSpPr>
          <p:nvPr>
            <p:ph type="dt" sz="half" idx="10"/>
          </p:nvPr>
        </p:nvSpPr>
        <p:spPr/>
        <p:txBody>
          <a:bodyPr/>
          <a:lstStyle/>
          <a:p>
            <a:fld id="{786EA268-7D20-472D-BA27-C088E8B17C82}" type="datetime1">
              <a:rPr lang="it-IT" smtClean="0"/>
              <a:pPr/>
              <a:t>16/06/2020</a:t>
            </a:fld>
            <a:endParaRPr lang="it-IT"/>
          </a:p>
        </p:txBody>
      </p:sp>
      <p:sp>
        <p:nvSpPr>
          <p:cNvPr id="5" name="Segnaposto numero diapositiva 4"/>
          <p:cNvSpPr>
            <a:spLocks noGrp="1"/>
          </p:cNvSpPr>
          <p:nvPr>
            <p:ph type="sldNum" sz="quarter" idx="12"/>
          </p:nvPr>
        </p:nvSpPr>
        <p:spPr/>
        <p:txBody>
          <a:bodyPr/>
          <a:lstStyle/>
          <a:p>
            <a:fld id="{26D9375F-5BAC-4557-933E-8519714799BD}" type="slidenum">
              <a:rPr lang="it-IT" smtClean="0"/>
              <a:pPr/>
              <a:t>25</a:t>
            </a:fld>
            <a:endParaRPr lang="it-IT"/>
          </a:p>
        </p:txBody>
      </p:sp>
    </p:spTree>
    <p:extLst>
      <p:ext uri="{BB962C8B-B14F-4D97-AF65-F5344CB8AC3E}">
        <p14:creationId xmlns="" xmlns:p14="http://schemas.microsoft.com/office/powerpoint/2010/main" val="2742073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23528" y="260648"/>
            <a:ext cx="8305800" cy="720080"/>
          </a:xfrm>
        </p:spPr>
        <p:txBody>
          <a:bodyPr>
            <a:normAutofit fontScale="90000"/>
          </a:bodyPr>
          <a:lstStyle/>
          <a:p>
            <a:pPr algn="ctr"/>
            <a:r>
              <a:rPr lang="it-IT" sz="6000" dirty="0" smtClean="0"/>
              <a:t>Basta!</a:t>
            </a:r>
            <a:endParaRPr lang="it-IT" sz="6000" dirty="0"/>
          </a:p>
        </p:txBody>
      </p:sp>
      <p:sp>
        <p:nvSpPr>
          <p:cNvPr id="3" name="Sottotitolo 2"/>
          <p:cNvSpPr>
            <a:spLocks noGrp="1"/>
          </p:cNvSpPr>
          <p:nvPr>
            <p:ph type="subTitle" idx="1"/>
          </p:nvPr>
        </p:nvSpPr>
        <p:spPr>
          <a:xfrm>
            <a:off x="611560" y="980728"/>
            <a:ext cx="7854696" cy="4824536"/>
          </a:xfrm>
        </p:spPr>
        <p:txBody>
          <a:bodyPr>
            <a:normAutofit/>
          </a:bodyPr>
          <a:lstStyle/>
          <a:p>
            <a:pPr algn="just" fontAlgn="base"/>
            <a:r>
              <a:rPr lang="it-IT" sz="2400" b="1" dirty="0" smtClean="0">
                <a:solidFill>
                  <a:srgbClr val="FFFF00"/>
                </a:solidFill>
              </a:rPr>
              <a:t>È giunto il momento </a:t>
            </a:r>
            <a:r>
              <a:rPr lang="it-IT" sz="2400" dirty="0" smtClean="0"/>
              <a:t>di smettere di subire questo costante lavaggio del cervello, di ribellarsi all’imposizione </a:t>
            </a:r>
            <a:r>
              <a:rPr lang="it-IT" sz="2400" dirty="0" err="1" smtClean="0"/>
              <a:t>pseudo-culturale</a:t>
            </a:r>
            <a:r>
              <a:rPr lang="it-IT" sz="2400" dirty="0" smtClean="0"/>
              <a:t> ormai dominante.</a:t>
            </a:r>
          </a:p>
          <a:p>
            <a:pPr algn="just" fontAlgn="base"/>
            <a:r>
              <a:rPr lang="it-IT" sz="2400" b="1" dirty="0" smtClean="0">
                <a:solidFill>
                  <a:srgbClr val="FFFF00"/>
                </a:solidFill>
              </a:rPr>
              <a:t>Non solo, </a:t>
            </a:r>
            <a:r>
              <a:rPr lang="it-IT" sz="2400" dirty="0" smtClean="0"/>
              <a:t>credo anche che sia un dovere sventare i ripetuti tentativi di “</a:t>
            </a:r>
            <a:r>
              <a:rPr lang="it-IT" sz="2400" dirty="0" smtClean="0">
                <a:solidFill>
                  <a:srgbClr val="C00000"/>
                </a:solidFill>
              </a:rPr>
              <a:t>rieducare</a:t>
            </a:r>
            <a:r>
              <a:rPr lang="it-IT" sz="2400" dirty="0" smtClean="0"/>
              <a:t>” i nostri figli ad una menzogna che, costantemente ripetuta, si traduca in una “verità” accettata.</a:t>
            </a:r>
          </a:p>
          <a:p>
            <a:pPr algn="just" fontAlgn="base"/>
            <a:r>
              <a:rPr lang="it-IT" sz="2400" b="1" dirty="0" smtClean="0">
                <a:solidFill>
                  <a:srgbClr val="FFFF00"/>
                </a:solidFill>
              </a:rPr>
              <a:t>Basta guardare </a:t>
            </a:r>
            <a:r>
              <a:rPr lang="it-IT" sz="2400" dirty="0" smtClean="0"/>
              <a:t>che libri contengono le biblioteche scolastiche: “</a:t>
            </a:r>
            <a:r>
              <a:rPr lang="it-IT" sz="2400" dirty="0" smtClean="0">
                <a:solidFill>
                  <a:srgbClr val="C00000"/>
                </a:solidFill>
              </a:rPr>
              <a:t>Il piccolo uovo</a:t>
            </a:r>
            <a:r>
              <a:rPr lang="it-IT" sz="2400" dirty="0" smtClean="0"/>
              <a:t>”, illustrato da Altan e distribuito dai Comuni. Leggetelo prima dei vostri alunni e dei vostri figli. </a:t>
            </a:r>
          </a:p>
          <a:p>
            <a:pPr algn="just" fontAlgn="base"/>
            <a:endParaRPr lang="it-IT" dirty="0" smtClean="0"/>
          </a:p>
          <a:p>
            <a:pPr algn="l" fontAlgn="base"/>
            <a:endParaRPr lang="it-IT" dirty="0" smtClean="0"/>
          </a:p>
        </p:txBody>
      </p:sp>
      <p:pic>
        <p:nvPicPr>
          <p:cNvPr id="1026" name="Picture 2" descr="C:\Users\Master\Desktop\5.jpg"/>
          <p:cNvPicPr>
            <a:picLocks noChangeAspect="1" noChangeArrowheads="1"/>
          </p:cNvPicPr>
          <p:nvPr/>
        </p:nvPicPr>
        <p:blipFill>
          <a:blip r:embed="rId2" cstate="print"/>
          <a:srcRect/>
          <a:stretch>
            <a:fillRect/>
          </a:stretch>
        </p:blipFill>
        <p:spPr bwMode="auto">
          <a:xfrm>
            <a:off x="3563888" y="4653136"/>
            <a:ext cx="2663171" cy="1944216"/>
          </a:xfrm>
          <a:prstGeom prst="rect">
            <a:avLst/>
          </a:prstGeom>
          <a:noFill/>
          <a:ln w="25400">
            <a:solidFill>
              <a:srgbClr val="FF0000"/>
            </a:solidFill>
          </a:ln>
        </p:spPr>
      </p:pic>
      <p:sp>
        <p:nvSpPr>
          <p:cNvPr id="5" name="Segnaposto data 4"/>
          <p:cNvSpPr>
            <a:spLocks noGrp="1"/>
          </p:cNvSpPr>
          <p:nvPr>
            <p:ph type="dt" sz="half" idx="10"/>
          </p:nvPr>
        </p:nvSpPr>
        <p:spPr/>
        <p:txBody>
          <a:bodyPr/>
          <a:lstStyle/>
          <a:p>
            <a:fld id="{34725160-D146-42B7-A89F-BFAF3C466234}" type="datetime1">
              <a:rPr lang="it-IT" smtClean="0"/>
              <a:pPr/>
              <a:t>16/06/2020</a:t>
            </a:fld>
            <a:endParaRPr lang="it-IT"/>
          </a:p>
        </p:txBody>
      </p:sp>
      <p:sp>
        <p:nvSpPr>
          <p:cNvPr id="6" name="Segnaposto numero diapositiva 5"/>
          <p:cNvSpPr>
            <a:spLocks noGrp="1"/>
          </p:cNvSpPr>
          <p:nvPr>
            <p:ph type="sldNum" sz="quarter" idx="12"/>
          </p:nvPr>
        </p:nvSpPr>
        <p:spPr/>
        <p:txBody>
          <a:bodyPr/>
          <a:lstStyle/>
          <a:p>
            <a:fld id="{26D9375F-5BAC-4557-933E-8519714799BD}" type="slidenum">
              <a:rPr lang="it-IT" smtClean="0"/>
              <a:pPr/>
              <a:t>26</a:t>
            </a:fld>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heel(4)">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23528" y="260648"/>
            <a:ext cx="8305800" cy="720080"/>
          </a:xfrm>
        </p:spPr>
        <p:txBody>
          <a:bodyPr>
            <a:normAutofit fontScale="90000"/>
          </a:bodyPr>
          <a:lstStyle/>
          <a:p>
            <a:pPr algn="ctr"/>
            <a:r>
              <a:rPr lang="it-IT" sz="6000" dirty="0" smtClean="0"/>
              <a:t>Basta!</a:t>
            </a:r>
            <a:endParaRPr lang="it-IT" sz="6000" dirty="0"/>
          </a:p>
        </p:txBody>
      </p:sp>
      <p:sp>
        <p:nvSpPr>
          <p:cNvPr id="3" name="Sottotitolo 2"/>
          <p:cNvSpPr>
            <a:spLocks noGrp="1"/>
          </p:cNvSpPr>
          <p:nvPr>
            <p:ph type="subTitle" idx="1"/>
          </p:nvPr>
        </p:nvSpPr>
        <p:spPr>
          <a:xfrm>
            <a:off x="611560" y="980728"/>
            <a:ext cx="7854696" cy="3744416"/>
          </a:xfrm>
        </p:spPr>
        <p:txBody>
          <a:bodyPr>
            <a:normAutofit/>
          </a:bodyPr>
          <a:lstStyle/>
          <a:p>
            <a:pPr algn="just" fontAlgn="base"/>
            <a:r>
              <a:rPr lang="it-IT" b="1" dirty="0" smtClean="0">
                <a:solidFill>
                  <a:srgbClr val="FFFF00"/>
                </a:solidFill>
              </a:rPr>
              <a:t>Esaminate</a:t>
            </a:r>
            <a:r>
              <a:rPr lang="it-IT" dirty="0" smtClean="0">
                <a:solidFill>
                  <a:srgbClr val="FFFF00"/>
                </a:solidFill>
              </a:rPr>
              <a:t> </a:t>
            </a:r>
            <a:r>
              <a:rPr lang="it-IT" dirty="0" smtClean="0"/>
              <a:t>le innocenti gite scolastiche a teatro, per verificare se vi vogliano portare o portare i nostri figli a vedere qualcuno dei moltissimi “spettacoli” che potete trovare in 0,03 millisecondi su Google digitando “</a:t>
            </a:r>
            <a:r>
              <a:rPr lang="it-IT" dirty="0" smtClean="0">
                <a:solidFill>
                  <a:srgbClr val="C00000"/>
                </a:solidFill>
              </a:rPr>
              <a:t>spettacolo teatrale scuole parità di genere</a:t>
            </a:r>
            <a:r>
              <a:rPr lang="it-IT" dirty="0" smtClean="0"/>
              <a:t>”: sono decine e decine. </a:t>
            </a:r>
          </a:p>
          <a:p>
            <a:pPr algn="just" fontAlgn="base"/>
            <a:r>
              <a:rPr lang="it-IT" b="1" dirty="0" smtClean="0">
                <a:solidFill>
                  <a:srgbClr val="FFFF00"/>
                </a:solidFill>
              </a:rPr>
              <a:t>Verificate</a:t>
            </a:r>
            <a:r>
              <a:rPr lang="it-IT" dirty="0" smtClean="0"/>
              <a:t> i programmi culturali delle conferenze nelle scuole, vi troverete anche Mister Gay 2013 che pontifica.</a:t>
            </a:r>
          </a:p>
          <a:p>
            <a:pPr algn="l" fontAlgn="base"/>
            <a:endParaRPr lang="it-IT" dirty="0" smtClean="0"/>
          </a:p>
        </p:txBody>
      </p:sp>
      <p:sp>
        <p:nvSpPr>
          <p:cNvPr id="5" name="Segnaposto data 4"/>
          <p:cNvSpPr>
            <a:spLocks noGrp="1"/>
          </p:cNvSpPr>
          <p:nvPr>
            <p:ph type="dt" sz="half" idx="10"/>
          </p:nvPr>
        </p:nvSpPr>
        <p:spPr/>
        <p:txBody>
          <a:bodyPr/>
          <a:lstStyle/>
          <a:p>
            <a:fld id="{34725160-D146-42B7-A89F-BFAF3C466234}" type="datetime1">
              <a:rPr lang="it-IT" smtClean="0"/>
              <a:pPr/>
              <a:t>16/06/2020</a:t>
            </a:fld>
            <a:endParaRPr lang="it-IT"/>
          </a:p>
        </p:txBody>
      </p:sp>
      <p:sp>
        <p:nvSpPr>
          <p:cNvPr id="6" name="Segnaposto numero diapositiva 5"/>
          <p:cNvSpPr>
            <a:spLocks noGrp="1"/>
          </p:cNvSpPr>
          <p:nvPr>
            <p:ph type="sldNum" sz="quarter" idx="12"/>
          </p:nvPr>
        </p:nvSpPr>
        <p:spPr/>
        <p:txBody>
          <a:bodyPr/>
          <a:lstStyle/>
          <a:p>
            <a:fld id="{26D9375F-5BAC-4557-933E-8519714799BD}" type="slidenum">
              <a:rPr lang="it-IT" smtClean="0"/>
              <a:pPr/>
              <a:t>27</a:t>
            </a:fld>
            <a:endParaRPr lang="it-IT"/>
          </a:p>
        </p:txBody>
      </p:sp>
      <p:pic>
        <p:nvPicPr>
          <p:cNvPr id="3074" name="Picture 2" descr="C:\Users\Master\Desktop\4.jpg"/>
          <p:cNvPicPr>
            <a:picLocks noChangeAspect="1" noChangeArrowheads="1"/>
          </p:cNvPicPr>
          <p:nvPr/>
        </p:nvPicPr>
        <p:blipFill>
          <a:blip r:embed="rId2" cstate="print"/>
          <a:srcRect/>
          <a:stretch>
            <a:fillRect/>
          </a:stretch>
        </p:blipFill>
        <p:spPr bwMode="auto">
          <a:xfrm>
            <a:off x="2843807" y="4365104"/>
            <a:ext cx="3767725" cy="2232248"/>
          </a:xfrm>
          <a:prstGeom prst="rect">
            <a:avLst/>
          </a:prstGeom>
          <a:noFill/>
          <a:ln w="25400">
            <a:solidFill>
              <a:srgbClr val="FF000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heel(4)">
                                      <p:cBhvr>
                                        <p:cTn id="7" dur="20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23528" y="260648"/>
            <a:ext cx="8305800" cy="720080"/>
          </a:xfrm>
        </p:spPr>
        <p:txBody>
          <a:bodyPr>
            <a:normAutofit fontScale="90000"/>
          </a:bodyPr>
          <a:lstStyle/>
          <a:p>
            <a:pPr algn="ctr"/>
            <a:r>
              <a:rPr lang="it-IT" sz="6000" dirty="0" smtClean="0"/>
              <a:t>Diamoci una mossa!</a:t>
            </a:r>
            <a:endParaRPr lang="it-IT" sz="6000" dirty="0"/>
          </a:p>
        </p:txBody>
      </p:sp>
      <p:sp>
        <p:nvSpPr>
          <p:cNvPr id="3" name="Sottotitolo 2"/>
          <p:cNvSpPr>
            <a:spLocks noGrp="1"/>
          </p:cNvSpPr>
          <p:nvPr>
            <p:ph type="subTitle" idx="1"/>
          </p:nvPr>
        </p:nvSpPr>
        <p:spPr>
          <a:xfrm>
            <a:off x="683568" y="1268760"/>
            <a:ext cx="7854696" cy="3384376"/>
          </a:xfrm>
        </p:spPr>
        <p:txBody>
          <a:bodyPr>
            <a:normAutofit lnSpcReduction="10000"/>
          </a:bodyPr>
          <a:lstStyle/>
          <a:p>
            <a:pPr algn="just" fontAlgn="base"/>
            <a:r>
              <a:rPr lang="it-IT" b="1" dirty="0" smtClean="0">
                <a:solidFill>
                  <a:srgbClr val="FFFF00"/>
                </a:solidFill>
              </a:rPr>
              <a:t>Fate attenzione </a:t>
            </a:r>
            <a:r>
              <a:rPr lang="it-IT" dirty="0" smtClean="0"/>
              <a:t>al termine “</a:t>
            </a:r>
            <a:r>
              <a:rPr lang="it-IT" dirty="0" smtClean="0">
                <a:solidFill>
                  <a:srgbClr val="C00000"/>
                </a:solidFill>
              </a:rPr>
              <a:t>genere</a:t>
            </a:r>
            <a:r>
              <a:rPr lang="it-IT" dirty="0" smtClean="0"/>
              <a:t>” o “</a:t>
            </a:r>
            <a:r>
              <a:rPr lang="it-IT" dirty="0" smtClean="0">
                <a:solidFill>
                  <a:srgbClr val="C00000"/>
                </a:solidFill>
              </a:rPr>
              <a:t>gender</a:t>
            </a:r>
            <a:r>
              <a:rPr lang="it-IT" dirty="0" smtClean="0"/>
              <a:t>”, è quello che vogliono sostituire a “</a:t>
            </a:r>
            <a:r>
              <a:rPr lang="it-IT" dirty="0" smtClean="0">
                <a:solidFill>
                  <a:srgbClr val="C00000"/>
                </a:solidFill>
              </a:rPr>
              <a:t>sesso</a:t>
            </a:r>
            <a:r>
              <a:rPr lang="it-IT" dirty="0" smtClean="0"/>
              <a:t>” per indicare che non si è maschi o femmine, ma si può “essere” di </a:t>
            </a:r>
            <a:r>
              <a:rPr lang="it-IT" dirty="0" smtClean="0">
                <a:solidFill>
                  <a:srgbClr val="C00000"/>
                </a:solidFill>
              </a:rPr>
              <a:t>oltre 56 generi diversi.</a:t>
            </a:r>
          </a:p>
          <a:p>
            <a:pPr algn="just" fontAlgn="base"/>
            <a:r>
              <a:rPr lang="it-IT" b="1" dirty="0" smtClean="0">
                <a:solidFill>
                  <a:srgbClr val="FFFF00"/>
                </a:solidFill>
              </a:rPr>
              <a:t>Questo è il cuore del problema:</a:t>
            </a:r>
            <a:r>
              <a:rPr lang="it-IT" b="1" dirty="0" smtClean="0">
                <a:solidFill>
                  <a:srgbClr val="FF0000"/>
                </a:solidFill>
              </a:rPr>
              <a:t> </a:t>
            </a:r>
            <a:r>
              <a:rPr lang="it-IT" dirty="0" smtClean="0">
                <a:solidFill>
                  <a:srgbClr val="C00000"/>
                </a:solidFill>
              </a:rPr>
              <a:t>“</a:t>
            </a:r>
            <a:r>
              <a:rPr lang="it-IT" i="1" dirty="0" smtClean="0">
                <a:solidFill>
                  <a:srgbClr val="C00000"/>
                </a:solidFill>
              </a:rPr>
              <a:t>essere</a:t>
            </a:r>
            <a:r>
              <a:rPr lang="it-IT" dirty="0" smtClean="0">
                <a:solidFill>
                  <a:srgbClr val="C00000"/>
                </a:solidFill>
              </a:rPr>
              <a:t>“. </a:t>
            </a:r>
            <a:r>
              <a:rPr lang="it-IT" dirty="0" smtClean="0"/>
              <a:t>Qui si porta l’attacco vero e finale: alla natura dell’uomo in quanto tale, in quanto essere sessuato e quindi capace di relazioni autentiche, fondate sulla verità e sulla realtà. </a:t>
            </a:r>
          </a:p>
          <a:p>
            <a:pPr algn="just" fontAlgn="base"/>
            <a:endParaRPr lang="it-IT" dirty="0">
              <a:solidFill>
                <a:srgbClr val="FFFF00"/>
              </a:solidFill>
            </a:endParaRPr>
          </a:p>
          <a:p>
            <a:pPr algn="ctr"/>
            <a:endParaRPr lang="it-IT" dirty="0">
              <a:solidFill>
                <a:srgbClr val="FFFF00"/>
              </a:solidFill>
            </a:endParaRPr>
          </a:p>
        </p:txBody>
      </p:sp>
      <p:sp>
        <p:nvSpPr>
          <p:cNvPr id="4" name="Segnaposto data 3"/>
          <p:cNvSpPr>
            <a:spLocks noGrp="1"/>
          </p:cNvSpPr>
          <p:nvPr>
            <p:ph type="dt" sz="half" idx="10"/>
          </p:nvPr>
        </p:nvSpPr>
        <p:spPr/>
        <p:txBody>
          <a:bodyPr/>
          <a:lstStyle/>
          <a:p>
            <a:fld id="{3C977B00-F5D5-4C54-83CF-099D9354AC4D}" type="datetime1">
              <a:rPr lang="it-IT" smtClean="0"/>
              <a:pPr/>
              <a:t>16/06/2020</a:t>
            </a:fld>
            <a:endParaRPr lang="it-IT"/>
          </a:p>
        </p:txBody>
      </p:sp>
      <p:sp>
        <p:nvSpPr>
          <p:cNvPr id="5" name="Segnaposto numero diapositiva 4"/>
          <p:cNvSpPr>
            <a:spLocks noGrp="1"/>
          </p:cNvSpPr>
          <p:nvPr>
            <p:ph type="sldNum" sz="quarter" idx="12"/>
          </p:nvPr>
        </p:nvSpPr>
        <p:spPr/>
        <p:txBody>
          <a:bodyPr/>
          <a:lstStyle/>
          <a:p>
            <a:fld id="{26D9375F-5BAC-4557-933E-8519714799BD}" type="slidenum">
              <a:rPr lang="it-IT" smtClean="0"/>
              <a:pPr/>
              <a:t>28</a:t>
            </a:fld>
            <a:endParaRPr lang="it-IT"/>
          </a:p>
        </p:txBody>
      </p:sp>
      <p:pic>
        <p:nvPicPr>
          <p:cNvPr id="4098" name="Picture 2" descr="C:\Users\Master\Desktop\5.jpg"/>
          <p:cNvPicPr>
            <a:picLocks noChangeAspect="1" noChangeArrowheads="1"/>
          </p:cNvPicPr>
          <p:nvPr/>
        </p:nvPicPr>
        <p:blipFill>
          <a:blip r:embed="rId2" cstate="print"/>
          <a:srcRect/>
          <a:stretch>
            <a:fillRect/>
          </a:stretch>
        </p:blipFill>
        <p:spPr bwMode="auto">
          <a:xfrm>
            <a:off x="2699792" y="4365104"/>
            <a:ext cx="3972870" cy="2232248"/>
          </a:xfrm>
          <a:prstGeom prst="rect">
            <a:avLst/>
          </a:prstGeom>
          <a:noFill/>
          <a:ln w="25400">
            <a:solidFill>
              <a:srgbClr val="FF000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heel(4)">
                                      <p:cBhvr>
                                        <p:cTn id="7" dur="20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23528" y="260648"/>
            <a:ext cx="8305800" cy="720080"/>
          </a:xfrm>
        </p:spPr>
        <p:txBody>
          <a:bodyPr>
            <a:normAutofit fontScale="90000"/>
          </a:bodyPr>
          <a:lstStyle/>
          <a:p>
            <a:pPr algn="ctr"/>
            <a:r>
              <a:rPr lang="it-IT" sz="6000" dirty="0" smtClean="0"/>
              <a:t>Diamoci una mossa!</a:t>
            </a:r>
            <a:endParaRPr lang="it-IT" sz="6000" dirty="0"/>
          </a:p>
        </p:txBody>
      </p:sp>
      <p:sp>
        <p:nvSpPr>
          <p:cNvPr id="3" name="Sottotitolo 2"/>
          <p:cNvSpPr>
            <a:spLocks noGrp="1"/>
          </p:cNvSpPr>
          <p:nvPr>
            <p:ph type="subTitle" idx="1"/>
          </p:nvPr>
        </p:nvSpPr>
        <p:spPr>
          <a:xfrm>
            <a:off x="683568" y="1268760"/>
            <a:ext cx="7854696" cy="3024336"/>
          </a:xfrm>
        </p:spPr>
        <p:txBody>
          <a:bodyPr>
            <a:normAutofit/>
          </a:bodyPr>
          <a:lstStyle/>
          <a:p>
            <a:pPr algn="just" fontAlgn="base"/>
            <a:r>
              <a:rPr lang="it-IT" b="1" dirty="0" smtClean="0">
                <a:solidFill>
                  <a:srgbClr val="FFFF00"/>
                </a:solidFill>
              </a:rPr>
              <a:t>Quando tutto sarà reso indifferente, </a:t>
            </a:r>
            <a:r>
              <a:rPr lang="it-IT" dirty="0" smtClean="0"/>
              <a:t>quando sarà decostruito il significato reale delle parole, allora tutto sarà possibile. Tutto tranne, appunto, la verità, quella che si vuole condannare per legge. </a:t>
            </a:r>
          </a:p>
          <a:p>
            <a:pPr algn="just" fontAlgn="base"/>
            <a:r>
              <a:rPr lang="it-IT" b="1" dirty="0" smtClean="0">
                <a:solidFill>
                  <a:srgbClr val="FFFF00"/>
                </a:solidFill>
              </a:rPr>
              <a:t>Dal femminicidio all’omofobia, </a:t>
            </a:r>
            <a:r>
              <a:rPr lang="it-IT" dirty="0" smtClean="0"/>
              <a:t>che − guarda caso − sono neologismi privi di significato intrinseco. Ma perfettamente utili allo scopo.</a:t>
            </a:r>
          </a:p>
          <a:p>
            <a:pPr algn="ctr"/>
            <a:endParaRPr lang="it-IT" dirty="0">
              <a:solidFill>
                <a:srgbClr val="FFFF00"/>
              </a:solidFill>
            </a:endParaRPr>
          </a:p>
        </p:txBody>
      </p:sp>
      <p:sp>
        <p:nvSpPr>
          <p:cNvPr id="4" name="Segnaposto data 3"/>
          <p:cNvSpPr>
            <a:spLocks noGrp="1"/>
          </p:cNvSpPr>
          <p:nvPr>
            <p:ph type="dt" sz="half" idx="10"/>
          </p:nvPr>
        </p:nvSpPr>
        <p:spPr/>
        <p:txBody>
          <a:bodyPr/>
          <a:lstStyle/>
          <a:p>
            <a:fld id="{3C977B00-F5D5-4C54-83CF-099D9354AC4D}" type="datetime1">
              <a:rPr lang="it-IT" smtClean="0"/>
              <a:pPr/>
              <a:t>16/06/2020</a:t>
            </a:fld>
            <a:endParaRPr lang="it-IT"/>
          </a:p>
        </p:txBody>
      </p:sp>
      <p:sp>
        <p:nvSpPr>
          <p:cNvPr id="5" name="Segnaposto numero diapositiva 4"/>
          <p:cNvSpPr>
            <a:spLocks noGrp="1"/>
          </p:cNvSpPr>
          <p:nvPr>
            <p:ph type="sldNum" sz="quarter" idx="12"/>
          </p:nvPr>
        </p:nvSpPr>
        <p:spPr/>
        <p:txBody>
          <a:bodyPr/>
          <a:lstStyle/>
          <a:p>
            <a:fld id="{26D9375F-5BAC-4557-933E-8519714799BD}" type="slidenum">
              <a:rPr lang="it-IT" smtClean="0"/>
              <a:pPr/>
              <a:t>29</a:t>
            </a:fld>
            <a:endParaRPr lang="it-IT"/>
          </a:p>
        </p:txBody>
      </p:sp>
      <p:pic>
        <p:nvPicPr>
          <p:cNvPr id="5122" name="Picture 2" descr="C:\Users\Master\Desktop\7.jpg"/>
          <p:cNvPicPr>
            <a:picLocks noChangeAspect="1" noChangeArrowheads="1"/>
          </p:cNvPicPr>
          <p:nvPr/>
        </p:nvPicPr>
        <p:blipFill>
          <a:blip r:embed="rId2" cstate="print"/>
          <a:srcRect/>
          <a:stretch>
            <a:fillRect/>
          </a:stretch>
        </p:blipFill>
        <p:spPr bwMode="auto">
          <a:xfrm>
            <a:off x="2915816" y="4221088"/>
            <a:ext cx="3570889" cy="2376264"/>
          </a:xfrm>
          <a:prstGeom prst="rect">
            <a:avLst/>
          </a:prstGeom>
          <a:noFill/>
          <a:ln w="25400">
            <a:solidFill>
              <a:srgbClr val="FF000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wheel(4)">
                                      <p:cBhvr>
                                        <p:cTn id="7" dur="20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23528" y="260648"/>
            <a:ext cx="8305800" cy="936104"/>
          </a:xfrm>
        </p:spPr>
        <p:txBody>
          <a:bodyPr>
            <a:normAutofit/>
          </a:bodyPr>
          <a:lstStyle/>
          <a:p>
            <a:pPr algn="ctr"/>
            <a:r>
              <a:rPr lang="it-IT" sz="6000" dirty="0" smtClean="0"/>
              <a:t>Ribadiamo che:</a:t>
            </a:r>
            <a:endParaRPr lang="it-IT" sz="6000" dirty="0"/>
          </a:p>
        </p:txBody>
      </p:sp>
      <p:sp>
        <p:nvSpPr>
          <p:cNvPr id="3" name="Sottotitolo 2"/>
          <p:cNvSpPr>
            <a:spLocks noGrp="1"/>
          </p:cNvSpPr>
          <p:nvPr>
            <p:ph type="subTitle" idx="1"/>
          </p:nvPr>
        </p:nvSpPr>
        <p:spPr>
          <a:xfrm>
            <a:off x="323528" y="1268760"/>
            <a:ext cx="8424936" cy="3600400"/>
          </a:xfrm>
        </p:spPr>
        <p:txBody>
          <a:bodyPr>
            <a:normAutofit/>
          </a:bodyPr>
          <a:lstStyle/>
          <a:p>
            <a:pPr algn="just"/>
            <a:r>
              <a:rPr lang="it-IT" sz="1800" b="1" dirty="0" smtClean="0">
                <a:solidFill>
                  <a:srgbClr val="FFFF00"/>
                </a:solidFill>
              </a:rPr>
              <a:t>Se l’unica finalità </a:t>
            </a:r>
            <a:r>
              <a:rPr lang="it-IT" sz="1800" dirty="0" smtClean="0"/>
              <a:t>di questi programmi fosse educare al rispetto tra maschi e femmine, valorizzare il ruolo delle donne nella storia o criticare l’oggettivazione dei corpi femminili nelle pubblicità, ne saremmo tutti ben lieti. </a:t>
            </a:r>
          </a:p>
          <a:p>
            <a:pPr algn="ctr"/>
            <a:r>
              <a:rPr lang="it-IT" sz="2800" b="1" dirty="0" smtClean="0">
                <a:solidFill>
                  <a:srgbClr val="C00000"/>
                </a:solidFill>
              </a:rPr>
              <a:t>Ma come è ormai manifesto:</a:t>
            </a:r>
          </a:p>
          <a:p>
            <a:pPr algn="just"/>
            <a:r>
              <a:rPr lang="it-IT" sz="1800" b="1" dirty="0" smtClean="0">
                <a:solidFill>
                  <a:srgbClr val="FFFF00"/>
                </a:solidFill>
              </a:rPr>
              <a:t>Nelle gender  </a:t>
            </a:r>
            <a:r>
              <a:rPr lang="it-IT" sz="1800" b="1" dirty="0" err="1" smtClean="0">
                <a:solidFill>
                  <a:srgbClr val="FFFF00"/>
                </a:solidFill>
              </a:rPr>
              <a:t>theories</a:t>
            </a:r>
            <a:r>
              <a:rPr lang="it-IT" sz="1800" b="1" dirty="0" smtClean="0">
                <a:solidFill>
                  <a:srgbClr val="FFFF00"/>
                </a:solidFill>
              </a:rPr>
              <a:t> </a:t>
            </a:r>
            <a:r>
              <a:rPr lang="it-IT" sz="1800" dirty="0" smtClean="0"/>
              <a:t>“</a:t>
            </a:r>
            <a:r>
              <a:rPr lang="it-IT" sz="1800" b="1" u="sng" dirty="0" smtClean="0"/>
              <a:t>educare alle differenze di genere</a:t>
            </a:r>
            <a:r>
              <a:rPr lang="it-IT" sz="1800" dirty="0" smtClean="0"/>
              <a:t>” troppo spesso sottintende condurre i giovani all’indifferentismo sessuale e al non concepirsi come donne o uomini, ma come individui per i quali la caratterizzazione sessuale, l’identità di genere e l’orientamento</a:t>
            </a:r>
            <a:r>
              <a:rPr lang="it-IT" sz="1800" b="1" dirty="0" smtClean="0"/>
              <a:t> </a:t>
            </a:r>
            <a:r>
              <a:rPr lang="it-IT" sz="1800" dirty="0" smtClean="0"/>
              <a:t>sessuale sono fluidi,  dettati da scelte personali, determinati dalla cultura e dal contesto sociale di vita, continuamente modificabili e non dettati da fattori biologici e genetici personali.</a:t>
            </a:r>
          </a:p>
          <a:p>
            <a:pPr algn="l"/>
            <a:endParaRPr lang="it-IT" sz="3200" dirty="0" smtClean="0"/>
          </a:p>
          <a:p>
            <a:pPr algn="ctr"/>
            <a:endParaRPr lang="it-IT" sz="2200" dirty="0">
              <a:solidFill>
                <a:srgbClr val="FFFF00"/>
              </a:solidFill>
            </a:endParaRPr>
          </a:p>
        </p:txBody>
      </p:sp>
      <p:pic>
        <p:nvPicPr>
          <p:cNvPr id="7" name="Immagine 6" descr="barba.png"/>
          <p:cNvPicPr>
            <a:picLocks noChangeAspect="1"/>
          </p:cNvPicPr>
          <p:nvPr/>
        </p:nvPicPr>
        <p:blipFill>
          <a:blip r:embed="rId2" cstate="print"/>
          <a:stretch>
            <a:fillRect/>
          </a:stretch>
        </p:blipFill>
        <p:spPr>
          <a:xfrm>
            <a:off x="2987824" y="4581128"/>
            <a:ext cx="3223642" cy="1901949"/>
          </a:xfrm>
          <a:prstGeom prst="rect">
            <a:avLst/>
          </a:prstGeom>
          <a:ln w="38100">
            <a:solidFill>
              <a:srgbClr val="FFFF00"/>
            </a:solidFill>
          </a:ln>
        </p:spPr>
      </p:pic>
      <p:sp>
        <p:nvSpPr>
          <p:cNvPr id="5" name="Segnaposto data 4"/>
          <p:cNvSpPr>
            <a:spLocks noGrp="1"/>
          </p:cNvSpPr>
          <p:nvPr>
            <p:ph type="dt" sz="half" idx="10"/>
          </p:nvPr>
        </p:nvSpPr>
        <p:spPr/>
        <p:txBody>
          <a:bodyPr/>
          <a:lstStyle/>
          <a:p>
            <a:fld id="{29D39F38-CDC0-4ACE-B4B7-A8AD7E78E373}" type="datetime1">
              <a:rPr lang="it-IT" smtClean="0"/>
              <a:pPr/>
              <a:t>16/06/2020</a:t>
            </a:fld>
            <a:endParaRPr lang="it-IT"/>
          </a:p>
        </p:txBody>
      </p:sp>
      <p:sp>
        <p:nvSpPr>
          <p:cNvPr id="6" name="Segnaposto numero diapositiva 5"/>
          <p:cNvSpPr>
            <a:spLocks noGrp="1"/>
          </p:cNvSpPr>
          <p:nvPr>
            <p:ph type="sldNum" sz="quarter" idx="12"/>
          </p:nvPr>
        </p:nvSpPr>
        <p:spPr/>
        <p:txBody>
          <a:bodyPr/>
          <a:lstStyle/>
          <a:p>
            <a:fld id="{26D9375F-5BAC-4557-933E-8519714799BD}" type="slidenum">
              <a:rPr lang="it-IT" smtClean="0"/>
              <a:pPr/>
              <a:t>3</a:t>
            </a:fld>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1000" fill="hold"/>
                                        <p:tgtEl>
                                          <p:spTgt spid="7"/>
                                        </p:tgtEl>
                                        <p:attrNameLst>
                                          <p:attrName>ppt_w</p:attrName>
                                        </p:attrNameLst>
                                      </p:cBhvr>
                                      <p:tavLst>
                                        <p:tav tm="0">
                                          <p:val>
                                            <p:fltVal val="0"/>
                                          </p:val>
                                        </p:tav>
                                        <p:tav tm="100000">
                                          <p:val>
                                            <p:strVal val="#ppt_w"/>
                                          </p:val>
                                        </p:tav>
                                      </p:tavLst>
                                    </p:anim>
                                    <p:anim calcmode="lin" valueType="num">
                                      <p:cBhvr>
                                        <p:cTn id="29" dur="1000" fill="hold"/>
                                        <p:tgtEl>
                                          <p:spTgt spid="7"/>
                                        </p:tgtEl>
                                        <p:attrNameLst>
                                          <p:attrName>ppt_h</p:attrName>
                                        </p:attrNameLst>
                                      </p:cBhvr>
                                      <p:tavLst>
                                        <p:tav tm="0">
                                          <p:val>
                                            <p:fltVal val="0"/>
                                          </p:val>
                                        </p:tav>
                                        <p:tav tm="100000">
                                          <p:val>
                                            <p:strVal val="#ppt_h"/>
                                          </p:val>
                                        </p:tav>
                                      </p:tavLst>
                                    </p:anim>
                                    <p:anim calcmode="lin" valueType="num">
                                      <p:cBhvr>
                                        <p:cTn id="30" dur="1000" fill="hold"/>
                                        <p:tgtEl>
                                          <p:spTgt spid="7"/>
                                        </p:tgtEl>
                                        <p:attrNameLst>
                                          <p:attrName>style.rotation</p:attrName>
                                        </p:attrNameLst>
                                      </p:cBhvr>
                                      <p:tavLst>
                                        <p:tav tm="0">
                                          <p:val>
                                            <p:fltVal val="90"/>
                                          </p:val>
                                        </p:tav>
                                        <p:tav tm="100000">
                                          <p:val>
                                            <p:fltVal val="0"/>
                                          </p:val>
                                        </p:tav>
                                      </p:tavLst>
                                    </p:anim>
                                    <p:animEffect transition="in" filter="fade">
                                      <p:cBhvr>
                                        <p:cTn id="3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23528" y="260648"/>
            <a:ext cx="8305800" cy="720080"/>
          </a:xfrm>
        </p:spPr>
        <p:txBody>
          <a:bodyPr>
            <a:normAutofit fontScale="90000"/>
          </a:bodyPr>
          <a:lstStyle/>
          <a:p>
            <a:pPr algn="ctr"/>
            <a:r>
              <a:rPr lang="it-IT" sz="6000" dirty="0" smtClean="0"/>
              <a:t>Difendiamo la famiglia!</a:t>
            </a:r>
            <a:endParaRPr lang="it-IT" sz="6000" dirty="0"/>
          </a:p>
        </p:txBody>
      </p:sp>
      <p:sp>
        <p:nvSpPr>
          <p:cNvPr id="3" name="Sottotitolo 2"/>
          <p:cNvSpPr>
            <a:spLocks noGrp="1"/>
          </p:cNvSpPr>
          <p:nvPr>
            <p:ph type="subTitle" idx="1"/>
          </p:nvPr>
        </p:nvSpPr>
        <p:spPr>
          <a:xfrm>
            <a:off x="323528" y="1196752"/>
            <a:ext cx="8568952" cy="5040560"/>
          </a:xfrm>
        </p:spPr>
        <p:txBody>
          <a:bodyPr>
            <a:normAutofit/>
          </a:bodyPr>
          <a:lstStyle/>
          <a:p>
            <a:pPr algn="ctr"/>
            <a:r>
              <a:rPr lang="it-IT" sz="2000" b="1" i="1" dirty="0" smtClean="0">
                <a:solidFill>
                  <a:srgbClr val="FFFF00"/>
                </a:solidFill>
              </a:rPr>
              <a:t>“</a:t>
            </a:r>
            <a:r>
              <a:rPr lang="it-IT" sz="2000" b="1" i="1" dirty="0">
                <a:solidFill>
                  <a:srgbClr val="FFFF00"/>
                </a:solidFill>
              </a:rPr>
              <a:t>Stiamo attenti alle nuove colonizzazioni ideologiche. Esistono colonizzazioni ideologiche che cercano di distruggere la famiglia. […] </a:t>
            </a:r>
            <a:endParaRPr lang="it-IT" sz="2000" b="1" i="1" dirty="0" smtClean="0">
              <a:solidFill>
                <a:srgbClr val="FFFF00"/>
              </a:solidFill>
            </a:endParaRPr>
          </a:p>
          <a:p>
            <a:pPr algn="ctr"/>
            <a:r>
              <a:rPr lang="it-IT" sz="2000" b="1" i="1" dirty="0" smtClean="0">
                <a:solidFill>
                  <a:srgbClr val="FFFF00"/>
                </a:solidFill>
              </a:rPr>
              <a:t>La </a:t>
            </a:r>
            <a:r>
              <a:rPr lang="it-IT" sz="2000" b="1" i="1" dirty="0">
                <a:solidFill>
                  <a:srgbClr val="FFFF00"/>
                </a:solidFill>
              </a:rPr>
              <a:t>famiglia è anche minacciata dai crescenti tentativi da parte di alcuni per ridefinire la stessa istituzione del matrimonio mediante il relativismo, la cultura dell’effimero, una mancanza di apertura alla vita. […] Il futuro dell’umanità, come ha detto spesso san Giovanni Paolo II, passa attraverso la famiglia”.</a:t>
            </a:r>
            <a:r>
              <a:rPr lang="it-IT" sz="2000" b="1" dirty="0">
                <a:solidFill>
                  <a:srgbClr val="FFFF00"/>
                </a:solidFill>
              </a:rPr>
              <a:t> </a:t>
            </a:r>
            <a:endParaRPr lang="it-IT" sz="2000" b="1" dirty="0" smtClean="0">
              <a:solidFill>
                <a:srgbClr val="FFFF00"/>
              </a:solidFill>
            </a:endParaRPr>
          </a:p>
          <a:p>
            <a:pPr algn="ctr"/>
            <a:r>
              <a:rPr lang="it-IT" sz="2000" b="1" dirty="0" smtClean="0">
                <a:solidFill>
                  <a:srgbClr val="C00000"/>
                </a:solidFill>
              </a:rPr>
              <a:t>(Dal discorso di Papa Francesco alle famiglie – Manila, 16 gennaio 2015) </a:t>
            </a:r>
            <a:endParaRPr lang="it-IT" sz="2000" b="1" dirty="0">
              <a:solidFill>
                <a:srgbClr val="C00000"/>
              </a:solidFill>
            </a:endParaRPr>
          </a:p>
        </p:txBody>
      </p:sp>
      <p:sp>
        <p:nvSpPr>
          <p:cNvPr id="4" name="Segnaposto data 3"/>
          <p:cNvSpPr>
            <a:spLocks noGrp="1"/>
          </p:cNvSpPr>
          <p:nvPr>
            <p:ph type="dt" sz="half" idx="10"/>
          </p:nvPr>
        </p:nvSpPr>
        <p:spPr/>
        <p:txBody>
          <a:bodyPr/>
          <a:lstStyle/>
          <a:p>
            <a:fld id="{15B2720F-99F5-4419-A2D2-66E6F613CA00}" type="datetime1">
              <a:rPr lang="it-IT" smtClean="0"/>
              <a:pPr/>
              <a:t>16/06/2020</a:t>
            </a:fld>
            <a:endParaRPr lang="it-IT"/>
          </a:p>
        </p:txBody>
      </p:sp>
      <p:sp>
        <p:nvSpPr>
          <p:cNvPr id="5" name="Segnaposto numero diapositiva 4"/>
          <p:cNvSpPr>
            <a:spLocks noGrp="1"/>
          </p:cNvSpPr>
          <p:nvPr>
            <p:ph type="sldNum" sz="quarter" idx="12"/>
          </p:nvPr>
        </p:nvSpPr>
        <p:spPr/>
        <p:txBody>
          <a:bodyPr/>
          <a:lstStyle/>
          <a:p>
            <a:fld id="{26D9375F-5BAC-4557-933E-8519714799BD}" type="slidenum">
              <a:rPr lang="it-IT" smtClean="0"/>
              <a:pPr/>
              <a:t>30</a:t>
            </a:fld>
            <a:endParaRPr lang="it-IT"/>
          </a:p>
        </p:txBody>
      </p:sp>
      <p:pic>
        <p:nvPicPr>
          <p:cNvPr id="6146" name="Picture 2" descr="C:\Users\Master\Desktop\Raccolta file\Raccolta foto\foto PPT\Amoris\a6.jpg"/>
          <p:cNvPicPr>
            <a:picLocks noChangeAspect="1" noChangeArrowheads="1"/>
          </p:cNvPicPr>
          <p:nvPr/>
        </p:nvPicPr>
        <p:blipFill>
          <a:blip r:embed="rId2" cstate="print"/>
          <a:srcRect/>
          <a:stretch>
            <a:fillRect/>
          </a:stretch>
        </p:blipFill>
        <p:spPr bwMode="auto">
          <a:xfrm>
            <a:off x="2627784" y="3933056"/>
            <a:ext cx="4003723" cy="2664296"/>
          </a:xfrm>
          <a:prstGeom prst="rect">
            <a:avLst/>
          </a:prstGeom>
          <a:noFill/>
          <a:ln w="25400">
            <a:solidFill>
              <a:srgbClr val="FF0000"/>
            </a:solidFill>
          </a:ln>
        </p:spPr>
      </p:pic>
    </p:spTree>
    <p:extLst>
      <p:ext uri="{BB962C8B-B14F-4D97-AF65-F5344CB8AC3E}">
        <p14:creationId xmlns="" xmlns:p14="http://schemas.microsoft.com/office/powerpoint/2010/main" val="183304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wheel(4)">
                                      <p:cBhvr>
                                        <p:cTn id="7" dur="20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23528" y="0"/>
            <a:ext cx="8305800" cy="792088"/>
          </a:xfrm>
        </p:spPr>
        <p:txBody>
          <a:bodyPr>
            <a:normAutofit fontScale="90000"/>
          </a:bodyPr>
          <a:lstStyle/>
          <a:p>
            <a:pPr algn="ctr"/>
            <a:r>
              <a:rPr lang="it-IT" sz="6000" dirty="0" smtClean="0"/>
              <a:t>Un invito finale ai genitori</a:t>
            </a:r>
            <a:endParaRPr lang="it-IT" sz="6000" dirty="0"/>
          </a:p>
        </p:txBody>
      </p:sp>
      <p:sp>
        <p:nvSpPr>
          <p:cNvPr id="3" name="Sottotitolo 2"/>
          <p:cNvSpPr>
            <a:spLocks noGrp="1"/>
          </p:cNvSpPr>
          <p:nvPr>
            <p:ph type="subTitle" idx="1"/>
          </p:nvPr>
        </p:nvSpPr>
        <p:spPr>
          <a:xfrm>
            <a:off x="611560" y="1484784"/>
            <a:ext cx="8136904" cy="5040560"/>
          </a:xfrm>
        </p:spPr>
        <p:txBody>
          <a:bodyPr>
            <a:normAutofit/>
          </a:bodyPr>
          <a:lstStyle/>
          <a:p>
            <a:pPr algn="l"/>
            <a:endParaRPr lang="it-IT" dirty="0" smtClean="0">
              <a:solidFill>
                <a:srgbClr val="FFFF00"/>
              </a:solidFill>
            </a:endParaRPr>
          </a:p>
          <a:p>
            <a:pPr algn="ctr"/>
            <a:endParaRPr lang="it-IT" dirty="0">
              <a:solidFill>
                <a:srgbClr val="FFFF00"/>
              </a:solidFill>
            </a:endParaRPr>
          </a:p>
        </p:txBody>
      </p:sp>
      <p:pic>
        <p:nvPicPr>
          <p:cNvPr id="4" name="Immagine 3" descr="bimbi.jpg"/>
          <p:cNvPicPr>
            <a:picLocks noChangeAspect="1"/>
          </p:cNvPicPr>
          <p:nvPr/>
        </p:nvPicPr>
        <p:blipFill>
          <a:blip r:embed="rId2" cstate="print"/>
          <a:stretch>
            <a:fillRect/>
          </a:stretch>
        </p:blipFill>
        <p:spPr>
          <a:xfrm>
            <a:off x="683568" y="2708920"/>
            <a:ext cx="2520280" cy="2199517"/>
          </a:xfrm>
          <a:prstGeom prst="rect">
            <a:avLst/>
          </a:prstGeom>
          <a:ln w="38100">
            <a:solidFill>
              <a:srgbClr val="FFFF00"/>
            </a:solidFill>
          </a:ln>
        </p:spPr>
      </p:pic>
      <p:pic>
        <p:nvPicPr>
          <p:cNvPr id="5" name="Immagine 4" descr="calm.png"/>
          <p:cNvPicPr>
            <a:picLocks noChangeAspect="1"/>
          </p:cNvPicPr>
          <p:nvPr/>
        </p:nvPicPr>
        <p:blipFill>
          <a:blip r:embed="rId3" cstate="print"/>
          <a:stretch>
            <a:fillRect/>
          </a:stretch>
        </p:blipFill>
        <p:spPr>
          <a:xfrm>
            <a:off x="683568" y="908720"/>
            <a:ext cx="2531596" cy="1656184"/>
          </a:xfrm>
          <a:prstGeom prst="rect">
            <a:avLst/>
          </a:prstGeom>
          <a:ln w="38100">
            <a:solidFill>
              <a:srgbClr val="FFFF00"/>
            </a:solidFill>
          </a:ln>
        </p:spPr>
      </p:pic>
      <p:pic>
        <p:nvPicPr>
          <p:cNvPr id="6" name="Immagine 5" descr="mamma-genitore-1-110x96.png"/>
          <p:cNvPicPr>
            <a:picLocks noChangeAspect="1"/>
          </p:cNvPicPr>
          <p:nvPr/>
        </p:nvPicPr>
        <p:blipFill>
          <a:blip r:embed="rId4" cstate="print"/>
          <a:stretch>
            <a:fillRect/>
          </a:stretch>
        </p:blipFill>
        <p:spPr>
          <a:xfrm>
            <a:off x="6660232" y="4581127"/>
            <a:ext cx="2062730" cy="1914275"/>
          </a:xfrm>
          <a:prstGeom prst="rect">
            <a:avLst/>
          </a:prstGeom>
          <a:ln w="38100">
            <a:solidFill>
              <a:srgbClr val="FFFF00"/>
            </a:solidFill>
          </a:ln>
        </p:spPr>
      </p:pic>
      <p:sp>
        <p:nvSpPr>
          <p:cNvPr id="7" name="Rettangolo 6"/>
          <p:cNvSpPr/>
          <p:nvPr/>
        </p:nvSpPr>
        <p:spPr>
          <a:xfrm>
            <a:off x="3635896" y="908720"/>
            <a:ext cx="5112568" cy="16561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000" dirty="0" smtClean="0"/>
          </a:p>
          <a:p>
            <a:pPr algn="ctr"/>
            <a:endParaRPr lang="it-IT" sz="2400" dirty="0" smtClean="0"/>
          </a:p>
          <a:p>
            <a:pPr algn="ctr"/>
            <a:r>
              <a:rPr lang="it-IT" sz="2400" dirty="0" smtClean="0"/>
              <a:t>Non facciamoci rubare </a:t>
            </a:r>
          </a:p>
          <a:p>
            <a:pPr algn="ctr"/>
            <a:r>
              <a:rPr lang="it-IT" sz="2400" dirty="0" smtClean="0"/>
              <a:t>il nobile compito e il </a:t>
            </a:r>
          </a:p>
          <a:p>
            <a:pPr algn="ctr"/>
            <a:r>
              <a:rPr lang="it-IT" sz="2400" dirty="0" smtClean="0"/>
              <a:t>fondamentale diritto: </a:t>
            </a:r>
            <a:endParaRPr lang="it-IT" sz="2800" dirty="0" smtClean="0"/>
          </a:p>
          <a:p>
            <a:pPr algn="ctr"/>
            <a:r>
              <a:rPr lang="it-IT" sz="2800" dirty="0">
                <a:solidFill>
                  <a:srgbClr val="FFFF00"/>
                </a:solidFill>
              </a:rPr>
              <a:t>Q</a:t>
            </a:r>
            <a:r>
              <a:rPr lang="it-IT" sz="2800" dirty="0" smtClean="0">
                <a:solidFill>
                  <a:srgbClr val="FFFF00"/>
                </a:solidFill>
              </a:rPr>
              <a:t>uello di educare i figli!</a:t>
            </a:r>
          </a:p>
          <a:p>
            <a:pPr algn="ctr"/>
            <a:endParaRPr lang="it-IT" dirty="0" smtClean="0"/>
          </a:p>
          <a:p>
            <a:pPr algn="ctr"/>
            <a:endParaRPr lang="it-IT" dirty="0"/>
          </a:p>
        </p:txBody>
      </p:sp>
      <p:sp>
        <p:nvSpPr>
          <p:cNvPr id="8" name="Rettangolo 7"/>
          <p:cNvSpPr/>
          <p:nvPr/>
        </p:nvSpPr>
        <p:spPr>
          <a:xfrm>
            <a:off x="3635896" y="2708920"/>
            <a:ext cx="5112568" cy="16561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smtClean="0"/>
              <a:t>La scienza, quella seria, da sempre ci insegna che si nasce maschio o femmina. A chi sostiene il con</a:t>
            </a:r>
            <a:r>
              <a:rPr lang="it-IT" dirty="0" smtClean="0"/>
              <a:t>trario lo rispetto, e se lo vuole, </a:t>
            </a:r>
          </a:p>
          <a:p>
            <a:pPr algn="ctr"/>
            <a:r>
              <a:rPr lang="it-IT" dirty="0" smtClean="0"/>
              <a:t>gli propongo la lettura del libro: </a:t>
            </a:r>
          </a:p>
          <a:p>
            <a:pPr algn="ctr"/>
            <a:r>
              <a:rPr lang="it-IT" dirty="0" smtClean="0">
                <a:solidFill>
                  <a:srgbClr val="FFFF00"/>
                </a:solidFill>
              </a:rPr>
              <a:t>Bruce Brenda David, di J. </a:t>
            </a:r>
            <a:r>
              <a:rPr lang="it-IT" dirty="0" err="1" smtClean="0">
                <a:solidFill>
                  <a:srgbClr val="FFFF00"/>
                </a:solidFill>
              </a:rPr>
              <a:t>Colapinto</a:t>
            </a:r>
            <a:r>
              <a:rPr lang="it-IT" dirty="0" smtClean="0">
                <a:solidFill>
                  <a:srgbClr val="FFFF00"/>
                </a:solidFill>
              </a:rPr>
              <a:t>, ed. </a:t>
            </a:r>
            <a:r>
              <a:rPr lang="it-IT" dirty="0" err="1" smtClean="0">
                <a:solidFill>
                  <a:srgbClr val="FFFF00"/>
                </a:solidFill>
              </a:rPr>
              <a:t>Sanpaolo</a:t>
            </a:r>
            <a:endParaRPr lang="it-IT" dirty="0">
              <a:solidFill>
                <a:srgbClr val="FFFF00"/>
              </a:solidFill>
            </a:endParaRPr>
          </a:p>
        </p:txBody>
      </p:sp>
      <p:sp>
        <p:nvSpPr>
          <p:cNvPr id="9" name="Rettangolo 8"/>
          <p:cNvSpPr/>
          <p:nvPr/>
        </p:nvSpPr>
        <p:spPr>
          <a:xfrm>
            <a:off x="683568" y="5055243"/>
            <a:ext cx="5904656" cy="1440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000" dirty="0" smtClean="0"/>
          </a:p>
          <a:p>
            <a:pPr algn="ctr"/>
            <a:r>
              <a:rPr lang="it-IT" sz="2000" dirty="0" smtClean="0"/>
              <a:t>Se in qualche documento scolastico vi si chiede di firmare come genitore 1 o genitore 2, sbarrate questa scritta offensiva e illegale. </a:t>
            </a:r>
          </a:p>
          <a:p>
            <a:pPr algn="ctr"/>
            <a:r>
              <a:rPr lang="it-IT" sz="2000" dirty="0" smtClean="0">
                <a:solidFill>
                  <a:srgbClr val="FFFF00"/>
                </a:solidFill>
              </a:rPr>
              <a:t>Firmate</a:t>
            </a:r>
            <a:r>
              <a:rPr lang="it-IT" sz="2000" dirty="0" smtClean="0"/>
              <a:t> </a:t>
            </a:r>
            <a:r>
              <a:rPr lang="it-IT" sz="2000" dirty="0" smtClean="0">
                <a:solidFill>
                  <a:srgbClr val="FFFF00"/>
                </a:solidFill>
              </a:rPr>
              <a:t>con il dolce appellativo di mamma o papà!</a:t>
            </a:r>
          </a:p>
          <a:p>
            <a:pPr algn="ctr"/>
            <a:endParaRPr lang="it-IT" dirty="0"/>
          </a:p>
        </p:txBody>
      </p:sp>
      <p:sp>
        <p:nvSpPr>
          <p:cNvPr id="10" name="Segnaposto data 9"/>
          <p:cNvSpPr>
            <a:spLocks noGrp="1"/>
          </p:cNvSpPr>
          <p:nvPr>
            <p:ph type="dt" sz="half" idx="10"/>
          </p:nvPr>
        </p:nvSpPr>
        <p:spPr/>
        <p:txBody>
          <a:bodyPr/>
          <a:lstStyle/>
          <a:p>
            <a:fld id="{DF744790-C1F3-42C8-8600-539A344C6760}" type="datetime1">
              <a:rPr lang="it-IT" smtClean="0"/>
              <a:pPr/>
              <a:t>16/06/2020</a:t>
            </a:fld>
            <a:endParaRPr lang="it-IT"/>
          </a:p>
        </p:txBody>
      </p:sp>
      <p:sp>
        <p:nvSpPr>
          <p:cNvPr id="11" name="Segnaposto numero diapositiva 10"/>
          <p:cNvSpPr>
            <a:spLocks noGrp="1"/>
          </p:cNvSpPr>
          <p:nvPr>
            <p:ph type="sldNum" sz="quarter" idx="12"/>
          </p:nvPr>
        </p:nvSpPr>
        <p:spPr/>
        <p:txBody>
          <a:bodyPr/>
          <a:lstStyle/>
          <a:p>
            <a:fld id="{26D9375F-5BAC-4557-933E-8519714799BD}" type="slidenum">
              <a:rPr lang="it-IT" smtClean="0"/>
              <a:pPr/>
              <a:t>31</a:t>
            </a:fld>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1000" fill="hold"/>
                                        <p:tgtEl>
                                          <p:spTgt spid="7"/>
                                        </p:tgtEl>
                                        <p:attrNameLst>
                                          <p:attrName>ppt_w</p:attrName>
                                        </p:attrNameLst>
                                      </p:cBhvr>
                                      <p:tavLst>
                                        <p:tav tm="0">
                                          <p:val>
                                            <p:fltVal val="0"/>
                                          </p:val>
                                        </p:tav>
                                        <p:tav tm="100000">
                                          <p:val>
                                            <p:strVal val="#ppt_w"/>
                                          </p:val>
                                        </p:tav>
                                      </p:tavLst>
                                    </p:anim>
                                    <p:anim calcmode="lin" valueType="num">
                                      <p:cBhvr>
                                        <p:cTn id="16" dur="1000" fill="hold"/>
                                        <p:tgtEl>
                                          <p:spTgt spid="7"/>
                                        </p:tgtEl>
                                        <p:attrNameLst>
                                          <p:attrName>ppt_h</p:attrName>
                                        </p:attrNameLst>
                                      </p:cBhvr>
                                      <p:tavLst>
                                        <p:tav tm="0">
                                          <p:val>
                                            <p:fltVal val="0"/>
                                          </p:val>
                                        </p:tav>
                                        <p:tav tm="100000">
                                          <p:val>
                                            <p:strVal val="#ppt_h"/>
                                          </p:val>
                                        </p:tav>
                                      </p:tavLst>
                                    </p:anim>
                                    <p:anim calcmode="lin" valueType="num">
                                      <p:cBhvr>
                                        <p:cTn id="17" dur="1000" fill="hold"/>
                                        <p:tgtEl>
                                          <p:spTgt spid="7"/>
                                        </p:tgtEl>
                                        <p:attrNameLst>
                                          <p:attrName>style.rotation</p:attrName>
                                        </p:attrNameLst>
                                      </p:cBhvr>
                                      <p:tavLst>
                                        <p:tav tm="0">
                                          <p:val>
                                            <p:fltVal val="90"/>
                                          </p:val>
                                        </p:tav>
                                        <p:tav tm="100000">
                                          <p:val>
                                            <p:fltVal val="0"/>
                                          </p:val>
                                        </p:tav>
                                      </p:tavLst>
                                    </p:anim>
                                    <p:animEffect transition="in" filter="fade">
                                      <p:cBhvr>
                                        <p:cTn id="18" dur="1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1000" fill="hold"/>
                                        <p:tgtEl>
                                          <p:spTgt spid="4"/>
                                        </p:tgtEl>
                                        <p:attrNameLst>
                                          <p:attrName>ppt_w</p:attrName>
                                        </p:attrNameLst>
                                      </p:cBhvr>
                                      <p:tavLst>
                                        <p:tav tm="0">
                                          <p:val>
                                            <p:fltVal val="0"/>
                                          </p:val>
                                        </p:tav>
                                        <p:tav tm="100000">
                                          <p:val>
                                            <p:strVal val="#ppt_w"/>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style.rotation</p:attrName>
                                        </p:attrNameLst>
                                      </p:cBhvr>
                                      <p:tavLst>
                                        <p:tav tm="0">
                                          <p:val>
                                            <p:fltVal val="90"/>
                                          </p:val>
                                        </p:tav>
                                        <p:tav tm="100000">
                                          <p:val>
                                            <p:fltVal val="0"/>
                                          </p:val>
                                        </p:tav>
                                      </p:tavLst>
                                    </p:anim>
                                    <p:animEffect transition="in" filter="fade">
                                      <p:cBhvr>
                                        <p:cTn id="26" dur="10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1000" fill="hold"/>
                                        <p:tgtEl>
                                          <p:spTgt spid="8"/>
                                        </p:tgtEl>
                                        <p:attrNameLst>
                                          <p:attrName>ppt_w</p:attrName>
                                        </p:attrNameLst>
                                      </p:cBhvr>
                                      <p:tavLst>
                                        <p:tav tm="0">
                                          <p:val>
                                            <p:fltVal val="0"/>
                                          </p:val>
                                        </p:tav>
                                        <p:tav tm="100000">
                                          <p:val>
                                            <p:strVal val="#ppt_w"/>
                                          </p:val>
                                        </p:tav>
                                      </p:tavLst>
                                    </p:anim>
                                    <p:anim calcmode="lin" valueType="num">
                                      <p:cBhvr>
                                        <p:cTn id="32" dur="1000" fill="hold"/>
                                        <p:tgtEl>
                                          <p:spTgt spid="8"/>
                                        </p:tgtEl>
                                        <p:attrNameLst>
                                          <p:attrName>ppt_h</p:attrName>
                                        </p:attrNameLst>
                                      </p:cBhvr>
                                      <p:tavLst>
                                        <p:tav tm="0">
                                          <p:val>
                                            <p:fltVal val="0"/>
                                          </p:val>
                                        </p:tav>
                                        <p:tav tm="100000">
                                          <p:val>
                                            <p:strVal val="#ppt_h"/>
                                          </p:val>
                                        </p:tav>
                                      </p:tavLst>
                                    </p:anim>
                                    <p:anim calcmode="lin" valueType="num">
                                      <p:cBhvr>
                                        <p:cTn id="33" dur="1000" fill="hold"/>
                                        <p:tgtEl>
                                          <p:spTgt spid="8"/>
                                        </p:tgtEl>
                                        <p:attrNameLst>
                                          <p:attrName>style.rotation</p:attrName>
                                        </p:attrNameLst>
                                      </p:cBhvr>
                                      <p:tavLst>
                                        <p:tav tm="0">
                                          <p:val>
                                            <p:fltVal val="90"/>
                                          </p:val>
                                        </p:tav>
                                        <p:tav tm="100000">
                                          <p:val>
                                            <p:fltVal val="0"/>
                                          </p:val>
                                        </p:tav>
                                      </p:tavLst>
                                    </p:anim>
                                    <p:animEffect transition="in" filter="fade">
                                      <p:cBhvr>
                                        <p:cTn id="34" dur="10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1000" fill="hold"/>
                                        <p:tgtEl>
                                          <p:spTgt spid="6"/>
                                        </p:tgtEl>
                                        <p:attrNameLst>
                                          <p:attrName>ppt_w</p:attrName>
                                        </p:attrNameLst>
                                      </p:cBhvr>
                                      <p:tavLst>
                                        <p:tav tm="0">
                                          <p:val>
                                            <p:fltVal val="0"/>
                                          </p:val>
                                        </p:tav>
                                        <p:tav tm="100000">
                                          <p:val>
                                            <p:strVal val="#ppt_w"/>
                                          </p:val>
                                        </p:tav>
                                      </p:tavLst>
                                    </p:anim>
                                    <p:anim calcmode="lin" valueType="num">
                                      <p:cBhvr>
                                        <p:cTn id="40" dur="1000" fill="hold"/>
                                        <p:tgtEl>
                                          <p:spTgt spid="6"/>
                                        </p:tgtEl>
                                        <p:attrNameLst>
                                          <p:attrName>ppt_h</p:attrName>
                                        </p:attrNameLst>
                                      </p:cBhvr>
                                      <p:tavLst>
                                        <p:tav tm="0">
                                          <p:val>
                                            <p:fltVal val="0"/>
                                          </p:val>
                                        </p:tav>
                                        <p:tav tm="100000">
                                          <p:val>
                                            <p:strVal val="#ppt_h"/>
                                          </p:val>
                                        </p:tav>
                                      </p:tavLst>
                                    </p:anim>
                                    <p:anim calcmode="lin" valueType="num">
                                      <p:cBhvr>
                                        <p:cTn id="41" dur="1000" fill="hold"/>
                                        <p:tgtEl>
                                          <p:spTgt spid="6"/>
                                        </p:tgtEl>
                                        <p:attrNameLst>
                                          <p:attrName>style.rotation</p:attrName>
                                        </p:attrNameLst>
                                      </p:cBhvr>
                                      <p:tavLst>
                                        <p:tav tm="0">
                                          <p:val>
                                            <p:fltVal val="90"/>
                                          </p:val>
                                        </p:tav>
                                        <p:tav tm="100000">
                                          <p:val>
                                            <p:fltVal val="0"/>
                                          </p:val>
                                        </p:tav>
                                      </p:tavLst>
                                    </p:anim>
                                    <p:animEffect transition="in" filter="fade">
                                      <p:cBhvr>
                                        <p:cTn id="42" dur="10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1000" fill="hold"/>
                                        <p:tgtEl>
                                          <p:spTgt spid="9"/>
                                        </p:tgtEl>
                                        <p:attrNameLst>
                                          <p:attrName>ppt_w</p:attrName>
                                        </p:attrNameLst>
                                      </p:cBhvr>
                                      <p:tavLst>
                                        <p:tav tm="0">
                                          <p:val>
                                            <p:fltVal val="0"/>
                                          </p:val>
                                        </p:tav>
                                        <p:tav tm="100000">
                                          <p:val>
                                            <p:strVal val="#ppt_w"/>
                                          </p:val>
                                        </p:tav>
                                      </p:tavLst>
                                    </p:anim>
                                    <p:anim calcmode="lin" valueType="num">
                                      <p:cBhvr>
                                        <p:cTn id="48" dur="1000" fill="hold"/>
                                        <p:tgtEl>
                                          <p:spTgt spid="9"/>
                                        </p:tgtEl>
                                        <p:attrNameLst>
                                          <p:attrName>ppt_h</p:attrName>
                                        </p:attrNameLst>
                                      </p:cBhvr>
                                      <p:tavLst>
                                        <p:tav tm="0">
                                          <p:val>
                                            <p:fltVal val="0"/>
                                          </p:val>
                                        </p:tav>
                                        <p:tav tm="100000">
                                          <p:val>
                                            <p:strVal val="#ppt_h"/>
                                          </p:val>
                                        </p:tav>
                                      </p:tavLst>
                                    </p:anim>
                                    <p:anim calcmode="lin" valueType="num">
                                      <p:cBhvr>
                                        <p:cTn id="49" dur="1000" fill="hold"/>
                                        <p:tgtEl>
                                          <p:spTgt spid="9"/>
                                        </p:tgtEl>
                                        <p:attrNameLst>
                                          <p:attrName>style.rotation</p:attrName>
                                        </p:attrNameLst>
                                      </p:cBhvr>
                                      <p:tavLst>
                                        <p:tav tm="0">
                                          <p:val>
                                            <p:fltVal val="90"/>
                                          </p:val>
                                        </p:tav>
                                        <p:tav tm="100000">
                                          <p:val>
                                            <p:fltVal val="0"/>
                                          </p:val>
                                        </p:tav>
                                      </p:tavLst>
                                    </p:anim>
                                    <p:animEffect transition="in" filter="fade">
                                      <p:cBhvr>
                                        <p:cTn id="5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971600" y="332656"/>
            <a:ext cx="7910696" cy="648072"/>
          </a:xfrm>
        </p:spPr>
        <p:txBody>
          <a:bodyPr>
            <a:normAutofit/>
          </a:bodyPr>
          <a:lstStyle/>
          <a:p>
            <a:pPr algn="ctr"/>
            <a:r>
              <a:rPr lang="it-IT" sz="3200" b="1" dirty="0" smtClean="0">
                <a:solidFill>
                  <a:srgbClr val="FF0000"/>
                </a:solidFill>
              </a:rPr>
              <a:t>Confrontiamoci</a:t>
            </a:r>
            <a:endParaRPr lang="it-IT" sz="3200" b="1" dirty="0">
              <a:solidFill>
                <a:srgbClr val="FF0000"/>
              </a:solidFill>
            </a:endParaRPr>
          </a:p>
        </p:txBody>
      </p:sp>
      <p:sp>
        <p:nvSpPr>
          <p:cNvPr id="6" name="Segnaposto data 5"/>
          <p:cNvSpPr>
            <a:spLocks noGrp="1"/>
          </p:cNvSpPr>
          <p:nvPr>
            <p:ph type="dt" sz="half" idx="10"/>
          </p:nvPr>
        </p:nvSpPr>
        <p:spPr/>
        <p:txBody>
          <a:bodyPr/>
          <a:lstStyle/>
          <a:p>
            <a:fld id="{B85C0FCE-B95E-47B8-A2E3-E8818488338F}" type="datetime1">
              <a:rPr lang="it-IT" smtClean="0"/>
              <a:pPr/>
              <a:t>16/06/2020</a:t>
            </a:fld>
            <a:endParaRPr lang="it-IT"/>
          </a:p>
        </p:txBody>
      </p:sp>
      <p:sp>
        <p:nvSpPr>
          <p:cNvPr id="7" name="Segnaposto numero diapositiva 6"/>
          <p:cNvSpPr>
            <a:spLocks noGrp="1"/>
          </p:cNvSpPr>
          <p:nvPr>
            <p:ph type="sldNum" sz="quarter" idx="12"/>
          </p:nvPr>
        </p:nvSpPr>
        <p:spPr/>
        <p:txBody>
          <a:bodyPr/>
          <a:lstStyle/>
          <a:p>
            <a:fld id="{004E9C6C-7183-48E3-B448-19E9C1DD1A8F}" type="slidenum">
              <a:rPr lang="it-IT" smtClean="0"/>
              <a:pPr/>
              <a:t>32</a:t>
            </a:fld>
            <a:endParaRPr lang="it-IT"/>
          </a:p>
        </p:txBody>
      </p:sp>
      <p:sp>
        <p:nvSpPr>
          <p:cNvPr id="9" name="Sottotitolo 8"/>
          <p:cNvSpPr>
            <a:spLocks noGrp="1"/>
          </p:cNvSpPr>
          <p:nvPr>
            <p:ph type="subTitle" idx="1"/>
          </p:nvPr>
        </p:nvSpPr>
        <p:spPr>
          <a:xfrm>
            <a:off x="1403648" y="1196752"/>
            <a:ext cx="7200800" cy="5184576"/>
          </a:xfrm>
        </p:spPr>
        <p:txBody>
          <a:bodyPr>
            <a:noAutofit/>
          </a:bodyPr>
          <a:lstStyle/>
          <a:p>
            <a:pPr marL="449263" indent="-449263" algn="just">
              <a:buFont typeface="+mj-lt"/>
              <a:buAutoNum type="arabicPeriod"/>
            </a:pPr>
            <a:r>
              <a:rPr lang="it-IT" sz="2000" dirty="0" smtClean="0"/>
              <a:t>C’è chi non vuole vedere che dietro ai concetti di “educazione alla parità” o di “decostruzione degli stereotipi sessisti”, in realtà si cela una visione radicale ed inaccettabile della persona, dell’identità sessuale e della famiglia. Che ne pensi?</a:t>
            </a:r>
          </a:p>
          <a:p>
            <a:pPr marL="484632" indent="-457200" algn="just">
              <a:buAutoNum type="arabicPeriod"/>
            </a:pPr>
            <a:r>
              <a:rPr lang="it-IT" sz="2000" dirty="0" smtClean="0"/>
              <a:t>Cosa vuol dire “Educare alla differenza di genere e all’indifferentismo sessuale”? </a:t>
            </a:r>
            <a:endParaRPr lang="it-IT" sz="2000" dirty="0" smtClean="0">
              <a:solidFill>
                <a:schemeClr val="tx1"/>
              </a:solidFill>
            </a:endParaRPr>
          </a:p>
          <a:p>
            <a:pPr marL="484632" indent="-457200" algn="just">
              <a:buAutoNum type="arabicPeriod"/>
            </a:pPr>
            <a:r>
              <a:rPr lang="it-IT" sz="2000" dirty="0" smtClean="0">
                <a:solidFill>
                  <a:schemeClr val="tx1"/>
                </a:solidFill>
              </a:rPr>
              <a:t>Gli standard per l’educazione sessuale in Europa (83 pagine), redatti da un comitato dell’OMS, sono stati formulati da un gruppo in maggioranza LBTG. Quale criterio ha guidato questi “esperti” nel compilare questo documento?</a:t>
            </a:r>
          </a:p>
          <a:p>
            <a:pPr marL="484632" indent="-457200" algn="just">
              <a:buAutoNum type="arabicPeriod"/>
            </a:pPr>
            <a:r>
              <a:rPr lang="it-IT" sz="2000" dirty="0" smtClean="0">
                <a:solidFill>
                  <a:schemeClr val="tx1"/>
                </a:solidFill>
              </a:rPr>
              <a:t>I tentativi di educazione al gender nelle scuole, almeno per ora, ufficialmente </a:t>
            </a:r>
            <a:r>
              <a:rPr lang="it-IT" sz="2000" dirty="0" smtClean="0"/>
              <a:t>sono</a:t>
            </a:r>
            <a:r>
              <a:rPr lang="it-IT" sz="2000" dirty="0" smtClean="0">
                <a:solidFill>
                  <a:schemeClr val="tx1"/>
                </a:solidFill>
              </a:rPr>
              <a:t> stati scongiurati. Come difendersi da questo esproprio educativo nei confronti della  famiglia?</a:t>
            </a:r>
          </a:p>
          <a:p>
            <a:pPr marL="484632" indent="-457200" algn="just">
              <a:buAutoNum type="arabicPeriod"/>
            </a:pPr>
            <a:r>
              <a:rPr lang="it-IT" sz="2000" dirty="0" smtClean="0"/>
              <a:t>Che differenza c’è tra il rispetto delle diversità  e voler a tutti i costi imporre una diversità, pena l’etichettatura di omofobia?</a:t>
            </a:r>
            <a:endParaRPr lang="it-IT" sz="2000" dirty="0" smtClean="0">
              <a:solidFill>
                <a:schemeClr val="tx1"/>
              </a:solidFill>
            </a:endParaRPr>
          </a:p>
          <a:p>
            <a:pPr marL="484632" indent="-457200" algn="just">
              <a:buFont typeface="+mj-lt"/>
              <a:buAutoNum type="arabicPeriod"/>
            </a:pPr>
            <a:endParaRPr lang="it-IT" sz="2000" dirty="0" smtClean="0">
              <a:solidFill>
                <a:schemeClr val="tx1"/>
              </a:solidFill>
            </a:endParaRPr>
          </a:p>
          <a:p>
            <a:pPr marL="484632" indent="-457200" algn="just">
              <a:buAutoNum type="arabicPeriod"/>
            </a:pPr>
            <a:endParaRPr lang="it-IT" sz="20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xEl>
                                              <p:pRg st="1" end="1"/>
                                            </p:txEl>
                                          </p:spTgt>
                                        </p:tgtEl>
                                        <p:attrNameLst>
                                          <p:attrName>style.visibility</p:attrName>
                                        </p:attrNameLst>
                                      </p:cBhvr>
                                      <p:to>
                                        <p:strVal val="visible"/>
                                      </p:to>
                                    </p:set>
                                    <p:animEffect transition="in" filter="fade">
                                      <p:cBhvr>
                                        <p:cTn id="14" dur="1000"/>
                                        <p:tgtEl>
                                          <p:spTgt spid="9">
                                            <p:txEl>
                                              <p:pRg st="1" end="1"/>
                                            </p:txEl>
                                          </p:spTgt>
                                        </p:tgtEl>
                                      </p:cBhvr>
                                    </p:animEffect>
                                    <p:anim calcmode="lin" valueType="num">
                                      <p:cBhvr>
                                        <p:cTn id="15"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animEffect transition="in" filter="fade">
                                      <p:cBhvr>
                                        <p:cTn id="21" dur="1000"/>
                                        <p:tgtEl>
                                          <p:spTgt spid="9">
                                            <p:txEl>
                                              <p:pRg st="2" end="2"/>
                                            </p:txEl>
                                          </p:spTgt>
                                        </p:tgtEl>
                                      </p:cBhvr>
                                    </p:animEffect>
                                    <p:anim calcmode="lin" valueType="num">
                                      <p:cBhvr>
                                        <p:cTn id="22"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xEl>
                                              <p:pRg st="3" end="3"/>
                                            </p:txEl>
                                          </p:spTgt>
                                        </p:tgtEl>
                                        <p:attrNameLst>
                                          <p:attrName>style.visibility</p:attrName>
                                        </p:attrNameLst>
                                      </p:cBhvr>
                                      <p:to>
                                        <p:strVal val="visible"/>
                                      </p:to>
                                    </p:set>
                                    <p:animEffect transition="in" filter="fade">
                                      <p:cBhvr>
                                        <p:cTn id="28" dur="1000"/>
                                        <p:tgtEl>
                                          <p:spTgt spid="9">
                                            <p:txEl>
                                              <p:pRg st="3" end="3"/>
                                            </p:txEl>
                                          </p:spTgt>
                                        </p:tgtEl>
                                      </p:cBhvr>
                                    </p:animEffect>
                                    <p:anim calcmode="lin" valueType="num">
                                      <p:cBhvr>
                                        <p:cTn id="29"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xEl>
                                              <p:pRg st="4" end="4"/>
                                            </p:txEl>
                                          </p:spTgt>
                                        </p:tgtEl>
                                        <p:attrNameLst>
                                          <p:attrName>style.visibility</p:attrName>
                                        </p:attrNameLst>
                                      </p:cBhvr>
                                      <p:to>
                                        <p:strVal val="visible"/>
                                      </p:to>
                                    </p:set>
                                    <p:animEffect transition="in" filter="fade">
                                      <p:cBhvr>
                                        <p:cTn id="35" dur="1000"/>
                                        <p:tgtEl>
                                          <p:spTgt spid="9">
                                            <p:txEl>
                                              <p:pRg st="4" end="4"/>
                                            </p:txEl>
                                          </p:spTgt>
                                        </p:tgtEl>
                                      </p:cBhvr>
                                    </p:animEffect>
                                    <p:anim calcmode="lin" valueType="num">
                                      <p:cBhvr>
                                        <p:cTn id="36"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23528" y="188640"/>
            <a:ext cx="8305800" cy="936104"/>
          </a:xfrm>
        </p:spPr>
        <p:txBody>
          <a:bodyPr>
            <a:normAutofit/>
          </a:bodyPr>
          <a:lstStyle/>
          <a:p>
            <a:pPr algn="ctr"/>
            <a:r>
              <a:rPr lang="it-IT" sz="6000" dirty="0" smtClean="0"/>
              <a:t>Stereotipi di genere</a:t>
            </a:r>
            <a:endParaRPr lang="it-IT" sz="6000" dirty="0"/>
          </a:p>
        </p:txBody>
      </p:sp>
      <p:sp>
        <p:nvSpPr>
          <p:cNvPr id="3" name="Sottotitolo 2"/>
          <p:cNvSpPr>
            <a:spLocks noGrp="1"/>
          </p:cNvSpPr>
          <p:nvPr>
            <p:ph type="subTitle" idx="1"/>
          </p:nvPr>
        </p:nvSpPr>
        <p:spPr>
          <a:xfrm>
            <a:off x="611560" y="2852936"/>
            <a:ext cx="7854696" cy="3384376"/>
          </a:xfrm>
        </p:spPr>
        <p:txBody>
          <a:bodyPr>
            <a:normAutofit fontScale="92500"/>
          </a:bodyPr>
          <a:lstStyle/>
          <a:p>
            <a:pPr algn="just"/>
            <a:r>
              <a:rPr lang="it-IT" sz="2200" b="1" dirty="0" smtClean="0">
                <a:solidFill>
                  <a:srgbClr val="FFFF00"/>
                </a:solidFill>
              </a:rPr>
              <a:t>E’ emblematico </a:t>
            </a:r>
            <a:r>
              <a:rPr lang="it-IT" sz="2200" dirty="0" smtClean="0"/>
              <a:t>il fatto che quando si parla di stereotipi di genere, si finisca sempre a parlare di stereotipi in base all’orientamento sessuale (</a:t>
            </a:r>
            <a:r>
              <a:rPr lang="it-IT" sz="2200" dirty="0" err="1" smtClean="0"/>
              <a:t>vedasi</a:t>
            </a:r>
            <a:r>
              <a:rPr lang="it-IT" sz="2200" dirty="0" smtClean="0"/>
              <a:t> la risoluzione n.2011/2016 per l’eliminazione degli stereotipi di genere in Europa, che la suddetta proposta di legge richiama). </a:t>
            </a:r>
          </a:p>
          <a:p>
            <a:pPr algn="just"/>
            <a:endParaRPr lang="it-IT" sz="2200" dirty="0" smtClean="0"/>
          </a:p>
          <a:p>
            <a:pPr algn="just"/>
            <a:r>
              <a:rPr lang="it-IT" sz="2200" b="1" dirty="0" smtClean="0">
                <a:solidFill>
                  <a:srgbClr val="FFFF00"/>
                </a:solidFill>
              </a:rPr>
              <a:t>Il percorso classico </a:t>
            </a:r>
            <a:r>
              <a:rPr lang="it-IT" sz="2200" dirty="0" smtClean="0"/>
              <a:t>è partire sottolineando le differenze individuali (una donna camionista o un ragazzo amante del cucito) per arrivare ad affermare che</a:t>
            </a:r>
            <a:r>
              <a:rPr lang="it-IT" sz="2200" dirty="0" smtClean="0">
                <a:solidFill>
                  <a:srgbClr val="FFFF00"/>
                </a:solidFill>
              </a:rPr>
              <a:t> </a:t>
            </a:r>
            <a:r>
              <a:rPr lang="it-IT" sz="2200" b="1" dirty="0" smtClean="0">
                <a:solidFill>
                  <a:srgbClr val="C00000"/>
                </a:solidFill>
              </a:rPr>
              <a:t>le differenze non esistono affatto</a:t>
            </a:r>
            <a:r>
              <a:rPr lang="it-IT" sz="2200" dirty="0" smtClean="0"/>
              <a:t>, vale a dire che non esiste un quid che sostanzia naturalmente l’umanità composta da maschi e femmine.</a:t>
            </a:r>
          </a:p>
          <a:p>
            <a:pPr algn="ctr"/>
            <a:endParaRPr lang="it-IT" dirty="0">
              <a:solidFill>
                <a:srgbClr val="FFFF00"/>
              </a:solidFill>
            </a:endParaRPr>
          </a:p>
        </p:txBody>
      </p:sp>
      <p:pic>
        <p:nvPicPr>
          <p:cNvPr id="4" name="Immagine 3" descr="sex.jpg"/>
          <p:cNvPicPr>
            <a:picLocks noChangeAspect="1"/>
          </p:cNvPicPr>
          <p:nvPr/>
        </p:nvPicPr>
        <p:blipFill>
          <a:blip r:embed="rId3" cstate="print"/>
          <a:stretch>
            <a:fillRect/>
          </a:stretch>
        </p:blipFill>
        <p:spPr>
          <a:xfrm>
            <a:off x="3419872" y="1268760"/>
            <a:ext cx="2038350" cy="1333500"/>
          </a:xfrm>
          <a:prstGeom prst="rect">
            <a:avLst/>
          </a:prstGeom>
          <a:ln w="38100">
            <a:solidFill>
              <a:srgbClr val="FFFF00"/>
            </a:solidFill>
          </a:ln>
        </p:spPr>
      </p:pic>
      <p:sp>
        <p:nvSpPr>
          <p:cNvPr id="5" name="Segnaposto data 4"/>
          <p:cNvSpPr>
            <a:spLocks noGrp="1"/>
          </p:cNvSpPr>
          <p:nvPr>
            <p:ph type="dt" sz="half" idx="10"/>
          </p:nvPr>
        </p:nvSpPr>
        <p:spPr/>
        <p:txBody>
          <a:bodyPr/>
          <a:lstStyle/>
          <a:p>
            <a:fld id="{B36228AD-BD6C-418B-B42C-ABB821BEC105}" type="datetime1">
              <a:rPr lang="it-IT" smtClean="0"/>
              <a:pPr/>
              <a:t>16/06/2020</a:t>
            </a:fld>
            <a:endParaRPr lang="it-IT"/>
          </a:p>
        </p:txBody>
      </p:sp>
      <p:sp>
        <p:nvSpPr>
          <p:cNvPr id="6" name="Segnaposto numero diapositiva 5"/>
          <p:cNvSpPr>
            <a:spLocks noGrp="1"/>
          </p:cNvSpPr>
          <p:nvPr>
            <p:ph type="sldNum" sz="quarter" idx="12"/>
          </p:nvPr>
        </p:nvSpPr>
        <p:spPr/>
        <p:txBody>
          <a:bodyPr/>
          <a:lstStyle/>
          <a:p>
            <a:fld id="{26D9375F-5BAC-4557-933E-8519714799BD}" type="slidenum">
              <a:rPr lang="it-IT" smtClean="0"/>
              <a:pPr/>
              <a:t>4</a:t>
            </a:fld>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23528" y="260648"/>
            <a:ext cx="8305800" cy="936104"/>
          </a:xfrm>
        </p:spPr>
        <p:txBody>
          <a:bodyPr>
            <a:normAutofit/>
          </a:bodyPr>
          <a:lstStyle/>
          <a:p>
            <a:pPr algn="ctr"/>
            <a:r>
              <a:rPr lang="it-IT" sz="6000" dirty="0" smtClean="0"/>
              <a:t>Cosa ne deriva?</a:t>
            </a:r>
            <a:endParaRPr lang="it-IT" sz="6000" dirty="0"/>
          </a:p>
        </p:txBody>
      </p:sp>
      <p:sp>
        <p:nvSpPr>
          <p:cNvPr id="3" name="Sottotitolo 2"/>
          <p:cNvSpPr>
            <a:spLocks noGrp="1"/>
          </p:cNvSpPr>
          <p:nvPr>
            <p:ph type="subTitle" idx="1"/>
          </p:nvPr>
        </p:nvSpPr>
        <p:spPr>
          <a:xfrm>
            <a:off x="539552" y="1556792"/>
            <a:ext cx="6192688" cy="4392488"/>
          </a:xfrm>
        </p:spPr>
        <p:txBody>
          <a:bodyPr>
            <a:normAutofit/>
          </a:bodyPr>
          <a:lstStyle/>
          <a:p>
            <a:pPr algn="just"/>
            <a:r>
              <a:rPr lang="it-IT" sz="2400" b="1" dirty="0" smtClean="0">
                <a:solidFill>
                  <a:srgbClr val="FFFF00"/>
                </a:solidFill>
              </a:rPr>
              <a:t>Che non solo </a:t>
            </a:r>
            <a:r>
              <a:rPr lang="it-IT" sz="2400" dirty="0" smtClean="0"/>
              <a:t>sarebbe indifferente come nasciamo, ma anche il nostro orientamento sessuale, pena il diventare discriminanti. </a:t>
            </a:r>
          </a:p>
          <a:p>
            <a:pPr algn="just"/>
            <a:endParaRPr lang="it-IT" sz="2400" dirty="0" smtClean="0">
              <a:solidFill>
                <a:srgbClr val="FFFF00"/>
              </a:solidFill>
            </a:endParaRPr>
          </a:p>
          <a:p>
            <a:pPr algn="just"/>
            <a:r>
              <a:rPr lang="it-IT" sz="2400" b="1" dirty="0" smtClean="0">
                <a:solidFill>
                  <a:srgbClr val="FFFF00"/>
                </a:solidFill>
              </a:rPr>
              <a:t>A partire da questo presupposto</a:t>
            </a:r>
            <a:r>
              <a:rPr lang="it-IT" sz="2400" dirty="0" smtClean="0"/>
              <a:t>, la mamma che fa la torta o la bambina che culla la bambola diventano immagini che indurrebbero ad una disparità tra maschi e femmine e alimenterebbero una cultura misogina: ecco quindi che vanno eliminate dalle teste (e dai testi) degli studenti.</a:t>
            </a:r>
            <a:endParaRPr lang="it-IT" dirty="0">
              <a:solidFill>
                <a:srgbClr val="FFFF00"/>
              </a:solidFill>
            </a:endParaRPr>
          </a:p>
        </p:txBody>
      </p:sp>
      <p:pic>
        <p:nvPicPr>
          <p:cNvPr id="4" name="Immagine 3" descr="culla.gif"/>
          <p:cNvPicPr>
            <a:picLocks noChangeAspect="1"/>
          </p:cNvPicPr>
          <p:nvPr/>
        </p:nvPicPr>
        <p:blipFill>
          <a:blip r:embed="rId2" cstate="print"/>
          <a:stretch>
            <a:fillRect/>
          </a:stretch>
        </p:blipFill>
        <p:spPr>
          <a:xfrm>
            <a:off x="6948264" y="4005064"/>
            <a:ext cx="1872208" cy="1872208"/>
          </a:xfrm>
          <a:prstGeom prst="rect">
            <a:avLst/>
          </a:prstGeom>
          <a:ln w="38100">
            <a:solidFill>
              <a:srgbClr val="FFFF00"/>
            </a:solidFill>
          </a:ln>
        </p:spPr>
      </p:pic>
      <p:pic>
        <p:nvPicPr>
          <p:cNvPr id="5" name="Immagine 4" descr="cucina.gif"/>
          <p:cNvPicPr>
            <a:picLocks noChangeAspect="1"/>
          </p:cNvPicPr>
          <p:nvPr/>
        </p:nvPicPr>
        <p:blipFill>
          <a:blip r:embed="rId3" cstate="print"/>
          <a:stretch>
            <a:fillRect/>
          </a:stretch>
        </p:blipFill>
        <p:spPr>
          <a:xfrm>
            <a:off x="6948264" y="1628800"/>
            <a:ext cx="1872208" cy="1872208"/>
          </a:xfrm>
          <a:prstGeom prst="rect">
            <a:avLst/>
          </a:prstGeom>
          <a:ln w="38100">
            <a:solidFill>
              <a:srgbClr val="FFFF00"/>
            </a:solidFill>
          </a:ln>
        </p:spPr>
      </p:pic>
      <p:sp>
        <p:nvSpPr>
          <p:cNvPr id="6" name="Segnaposto data 5"/>
          <p:cNvSpPr>
            <a:spLocks noGrp="1"/>
          </p:cNvSpPr>
          <p:nvPr>
            <p:ph type="dt" sz="half" idx="10"/>
          </p:nvPr>
        </p:nvSpPr>
        <p:spPr/>
        <p:txBody>
          <a:bodyPr/>
          <a:lstStyle/>
          <a:p>
            <a:fld id="{BB689D8B-1267-4995-8494-A88628DF6C7B}" type="datetime1">
              <a:rPr lang="it-IT" smtClean="0"/>
              <a:pPr/>
              <a:t>16/06/2020</a:t>
            </a:fld>
            <a:endParaRPr lang="it-IT"/>
          </a:p>
        </p:txBody>
      </p:sp>
      <p:sp>
        <p:nvSpPr>
          <p:cNvPr id="7" name="Segnaposto numero diapositiva 6"/>
          <p:cNvSpPr>
            <a:spLocks noGrp="1"/>
          </p:cNvSpPr>
          <p:nvPr>
            <p:ph type="sldNum" sz="quarter" idx="12"/>
          </p:nvPr>
        </p:nvSpPr>
        <p:spPr/>
        <p:txBody>
          <a:bodyPr/>
          <a:lstStyle/>
          <a:p>
            <a:fld id="{26D9375F-5BAC-4557-933E-8519714799BD}" type="slidenum">
              <a:rPr lang="it-IT" smtClean="0"/>
              <a:pPr/>
              <a:t>5</a:t>
            </a:fld>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 calcmode="lin" valueType="num">
                                      <p:cBhvr>
                                        <p:cTn id="16" dur="1000" fill="hold"/>
                                        <p:tgtEl>
                                          <p:spTgt spid="5"/>
                                        </p:tgtEl>
                                        <p:attrNameLst>
                                          <p:attrName>style.rotation</p:attrName>
                                        </p:attrNameLst>
                                      </p:cBhvr>
                                      <p:tavLst>
                                        <p:tav tm="0">
                                          <p:val>
                                            <p:fltVal val="90"/>
                                          </p:val>
                                        </p:tav>
                                        <p:tav tm="100000">
                                          <p:val>
                                            <p:fltVal val="0"/>
                                          </p:val>
                                        </p:tav>
                                      </p:tavLst>
                                    </p:anim>
                                    <p:animEffect transition="in" filter="fade">
                                      <p:cBhvr>
                                        <p:cTn id="17" dur="1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1000" fill="hold"/>
                                        <p:tgtEl>
                                          <p:spTgt spid="4"/>
                                        </p:tgtEl>
                                        <p:attrNameLst>
                                          <p:attrName>ppt_w</p:attrName>
                                        </p:attrNameLst>
                                      </p:cBhvr>
                                      <p:tavLst>
                                        <p:tav tm="0">
                                          <p:val>
                                            <p:fltVal val="0"/>
                                          </p:val>
                                        </p:tav>
                                        <p:tav tm="100000">
                                          <p:val>
                                            <p:strVal val="#ppt_w"/>
                                          </p:val>
                                        </p:tav>
                                      </p:tavLst>
                                    </p:anim>
                                    <p:anim calcmode="lin" valueType="num">
                                      <p:cBhvr>
                                        <p:cTn id="23" dur="1000" fill="hold"/>
                                        <p:tgtEl>
                                          <p:spTgt spid="4"/>
                                        </p:tgtEl>
                                        <p:attrNameLst>
                                          <p:attrName>ppt_h</p:attrName>
                                        </p:attrNameLst>
                                      </p:cBhvr>
                                      <p:tavLst>
                                        <p:tav tm="0">
                                          <p:val>
                                            <p:fltVal val="0"/>
                                          </p:val>
                                        </p:tav>
                                        <p:tav tm="100000">
                                          <p:val>
                                            <p:strVal val="#ppt_h"/>
                                          </p:val>
                                        </p:tav>
                                      </p:tavLst>
                                    </p:anim>
                                    <p:anim calcmode="lin" valueType="num">
                                      <p:cBhvr>
                                        <p:cTn id="24" dur="1000" fill="hold"/>
                                        <p:tgtEl>
                                          <p:spTgt spid="4"/>
                                        </p:tgtEl>
                                        <p:attrNameLst>
                                          <p:attrName>style.rotation</p:attrName>
                                        </p:attrNameLst>
                                      </p:cBhvr>
                                      <p:tavLst>
                                        <p:tav tm="0">
                                          <p:val>
                                            <p:fltVal val="90"/>
                                          </p:val>
                                        </p:tav>
                                        <p:tav tm="100000">
                                          <p:val>
                                            <p:fltVal val="0"/>
                                          </p:val>
                                        </p:tav>
                                      </p:tavLst>
                                    </p:anim>
                                    <p:animEffect transition="in" filter="fade">
                                      <p:cBhvr>
                                        <p:cTn id="25" dur="10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 calcmode="lin" valueType="num">
                                      <p:cBhvr>
                                        <p:cTn id="30"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1"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23528" y="260648"/>
            <a:ext cx="8305800" cy="936104"/>
          </a:xfrm>
        </p:spPr>
        <p:txBody>
          <a:bodyPr>
            <a:normAutofit/>
          </a:bodyPr>
          <a:lstStyle/>
          <a:p>
            <a:pPr algn="ctr"/>
            <a:r>
              <a:rPr lang="it-IT" sz="6000" dirty="0" smtClean="0"/>
              <a:t>Un esempio</a:t>
            </a:r>
            <a:endParaRPr lang="it-IT" sz="6000" dirty="0"/>
          </a:p>
        </p:txBody>
      </p:sp>
      <p:sp>
        <p:nvSpPr>
          <p:cNvPr id="3" name="Sottotitolo 2"/>
          <p:cNvSpPr>
            <a:spLocks noGrp="1"/>
          </p:cNvSpPr>
          <p:nvPr>
            <p:ph type="subTitle" idx="1"/>
          </p:nvPr>
        </p:nvSpPr>
        <p:spPr>
          <a:xfrm>
            <a:off x="359024" y="3861048"/>
            <a:ext cx="8533456" cy="2448272"/>
          </a:xfrm>
        </p:spPr>
        <p:txBody>
          <a:bodyPr>
            <a:normAutofit fontScale="85000" lnSpcReduction="10000"/>
          </a:bodyPr>
          <a:lstStyle/>
          <a:p>
            <a:pPr algn="just"/>
            <a:r>
              <a:rPr lang="it-IT" sz="2400" b="1" dirty="0" smtClean="0">
                <a:solidFill>
                  <a:srgbClr val="FFFF00"/>
                </a:solidFill>
              </a:rPr>
              <a:t>Nel libro “Mi piace Spider Man”, </a:t>
            </a:r>
            <a:r>
              <a:rPr lang="it-IT" sz="2400" dirty="0" smtClean="0"/>
              <a:t>che viene consigliato alla scuola materna dai 4 anni, la piccola protagonista deve combattere non pochi “stereotipi” per </a:t>
            </a:r>
            <a:r>
              <a:rPr lang="it-IT" sz="2400" dirty="0" smtClean="0">
                <a:solidFill>
                  <a:srgbClr val="FFFF00"/>
                </a:solidFill>
              </a:rPr>
              <a:t>conquistare la sua cartella “da maschio” che le piace tanto. </a:t>
            </a:r>
          </a:p>
          <a:p>
            <a:pPr algn="just"/>
            <a:r>
              <a:rPr lang="it-IT" sz="2400" b="1" dirty="0" smtClean="0">
                <a:solidFill>
                  <a:srgbClr val="FFFF00"/>
                </a:solidFill>
              </a:rPr>
              <a:t>Ma perché qualche pagina dopo</a:t>
            </a:r>
            <a:r>
              <a:rPr lang="it-IT" sz="2400" dirty="0" smtClean="0"/>
              <a:t>, le fanno dire – a lei che di anni ne avrebbe sei – che ha capito che:</a:t>
            </a:r>
          </a:p>
          <a:p>
            <a:pPr algn="ctr"/>
            <a:r>
              <a:rPr lang="it-IT" sz="3100" b="1" dirty="0" smtClean="0">
                <a:solidFill>
                  <a:srgbClr val="C00000"/>
                </a:solidFill>
              </a:rPr>
              <a:t>“da grande potrà avere un fidanzato o una fidanzata” </a:t>
            </a:r>
          </a:p>
          <a:p>
            <a:pPr algn="ctr"/>
            <a:r>
              <a:rPr lang="it-IT" sz="3100" b="1" dirty="0" smtClean="0">
                <a:solidFill>
                  <a:srgbClr val="C00000"/>
                </a:solidFill>
              </a:rPr>
              <a:t>A sei anni?</a:t>
            </a:r>
            <a:endParaRPr lang="it-IT" sz="3100" dirty="0" smtClean="0">
              <a:solidFill>
                <a:srgbClr val="C00000"/>
              </a:solidFill>
            </a:endParaRPr>
          </a:p>
          <a:p>
            <a:pPr algn="ctr"/>
            <a:endParaRPr lang="it-IT" dirty="0">
              <a:solidFill>
                <a:srgbClr val="FFFF00"/>
              </a:solidFill>
            </a:endParaRPr>
          </a:p>
        </p:txBody>
      </p:sp>
      <p:pic>
        <p:nvPicPr>
          <p:cNvPr id="4" name="Immagine 3" descr="da grande.png"/>
          <p:cNvPicPr>
            <a:picLocks noChangeAspect="1"/>
          </p:cNvPicPr>
          <p:nvPr/>
        </p:nvPicPr>
        <p:blipFill>
          <a:blip r:embed="rId2" cstate="print"/>
          <a:stretch>
            <a:fillRect/>
          </a:stretch>
        </p:blipFill>
        <p:spPr>
          <a:xfrm>
            <a:off x="3347864" y="1268760"/>
            <a:ext cx="2425452" cy="2393113"/>
          </a:xfrm>
          <a:prstGeom prst="rect">
            <a:avLst/>
          </a:prstGeom>
          <a:ln w="38100">
            <a:solidFill>
              <a:srgbClr val="FFFF00"/>
            </a:solidFill>
          </a:ln>
        </p:spPr>
      </p:pic>
      <p:sp>
        <p:nvSpPr>
          <p:cNvPr id="5" name="Segnaposto data 4"/>
          <p:cNvSpPr>
            <a:spLocks noGrp="1"/>
          </p:cNvSpPr>
          <p:nvPr>
            <p:ph type="dt" sz="half" idx="10"/>
          </p:nvPr>
        </p:nvSpPr>
        <p:spPr/>
        <p:txBody>
          <a:bodyPr/>
          <a:lstStyle/>
          <a:p>
            <a:fld id="{4A83DAE9-DF9C-435A-A795-547C2ADDDA06}" type="datetime1">
              <a:rPr lang="it-IT" smtClean="0"/>
              <a:pPr/>
              <a:t>16/06/2020</a:t>
            </a:fld>
            <a:endParaRPr lang="it-IT"/>
          </a:p>
        </p:txBody>
      </p:sp>
      <p:sp>
        <p:nvSpPr>
          <p:cNvPr id="6" name="Segnaposto numero diapositiva 5"/>
          <p:cNvSpPr>
            <a:spLocks noGrp="1"/>
          </p:cNvSpPr>
          <p:nvPr>
            <p:ph type="sldNum" sz="quarter" idx="12"/>
          </p:nvPr>
        </p:nvSpPr>
        <p:spPr/>
        <p:txBody>
          <a:bodyPr/>
          <a:lstStyle/>
          <a:p>
            <a:fld id="{26D9375F-5BAC-4557-933E-8519714799BD}" type="slidenum">
              <a:rPr lang="it-IT" smtClean="0"/>
              <a:pPr/>
              <a:t>6</a:t>
            </a:fld>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p:cTn id="2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4" dur="5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fade">
                                      <p:cBhvr>
                                        <p:cTn id="29" dur="1000"/>
                                        <p:tgtEl>
                                          <p:spTgt spid="3">
                                            <p:txEl>
                                              <p:pRg st="2" end="2"/>
                                            </p:txEl>
                                          </p:spTgt>
                                        </p:tgtEl>
                                      </p:cBhvr>
                                    </p:animEffect>
                                    <p:anim calcmode="lin" valueType="num">
                                      <p:cBhvr>
                                        <p:cTn id="3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Effect transition="in" filter="fade">
                                      <p:cBhvr>
                                        <p:cTn id="36" dur="1000"/>
                                        <p:tgtEl>
                                          <p:spTgt spid="3">
                                            <p:txEl>
                                              <p:pRg st="3" end="3"/>
                                            </p:txEl>
                                          </p:spTgt>
                                        </p:tgtEl>
                                      </p:cBhvr>
                                    </p:animEffect>
                                    <p:anim calcmode="lin" valueType="num">
                                      <p:cBhvr>
                                        <p:cTn id="3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23528" y="260648"/>
            <a:ext cx="8305800" cy="936104"/>
          </a:xfrm>
        </p:spPr>
        <p:txBody>
          <a:bodyPr>
            <a:normAutofit/>
          </a:bodyPr>
          <a:lstStyle/>
          <a:p>
            <a:pPr algn="ctr"/>
            <a:r>
              <a:rPr lang="it-IT" sz="6000" dirty="0" smtClean="0"/>
              <a:t>L’ideologia gender</a:t>
            </a:r>
            <a:endParaRPr lang="it-IT" sz="6000" dirty="0"/>
          </a:p>
        </p:txBody>
      </p:sp>
      <p:sp>
        <p:nvSpPr>
          <p:cNvPr id="3" name="Sottotitolo 2"/>
          <p:cNvSpPr>
            <a:spLocks noGrp="1"/>
          </p:cNvSpPr>
          <p:nvPr>
            <p:ph type="subTitle" idx="1"/>
          </p:nvPr>
        </p:nvSpPr>
        <p:spPr>
          <a:xfrm>
            <a:off x="611560" y="1412776"/>
            <a:ext cx="7854696" cy="2736304"/>
          </a:xfrm>
        </p:spPr>
        <p:txBody>
          <a:bodyPr>
            <a:normAutofit fontScale="77500" lnSpcReduction="20000"/>
          </a:bodyPr>
          <a:lstStyle/>
          <a:p>
            <a:pPr algn="just" fontAlgn="base"/>
            <a:r>
              <a:rPr lang="it-IT" b="1" dirty="0" smtClean="0">
                <a:solidFill>
                  <a:srgbClr val="FFFF00"/>
                </a:solidFill>
              </a:rPr>
              <a:t>In una intervista </a:t>
            </a:r>
            <a:r>
              <a:rPr lang="it-IT" dirty="0" smtClean="0"/>
              <a:t>su “La Repubblica”, Valeria Fedeli (PD), vicepresidente del Senato e prima firmataria del d.l. n. 1680 del 18/11/2014,  parla proprio di un insegnamento che si vuole rendere normativo e vincolante e il cui contenuto ormai dichiarato è </a:t>
            </a:r>
            <a:r>
              <a:rPr lang="it-IT" b="1" dirty="0" smtClean="0">
                <a:solidFill>
                  <a:srgbClr val="C00000"/>
                </a:solidFill>
              </a:rPr>
              <a:t>l’</a:t>
            </a:r>
            <a:r>
              <a:rPr lang="it-IT" b="1" i="1" dirty="0" smtClean="0">
                <a:solidFill>
                  <a:srgbClr val="C00000"/>
                </a:solidFill>
              </a:rPr>
              <a:t>ideologia gender</a:t>
            </a:r>
            <a:r>
              <a:rPr lang="it-IT" b="1" dirty="0" smtClean="0">
                <a:solidFill>
                  <a:srgbClr val="C00000"/>
                </a:solidFill>
              </a:rPr>
              <a:t>.</a:t>
            </a:r>
          </a:p>
          <a:p>
            <a:pPr algn="just" fontAlgn="base"/>
            <a:endParaRPr lang="it-IT" dirty="0" smtClean="0"/>
          </a:p>
          <a:p>
            <a:pPr algn="just"/>
            <a:r>
              <a:rPr lang="it-IT" b="1" dirty="0" smtClean="0">
                <a:solidFill>
                  <a:srgbClr val="FFFF00"/>
                </a:solidFill>
              </a:rPr>
              <a:t>In quella intervista </a:t>
            </a:r>
            <a:r>
              <a:rPr lang="it-IT" dirty="0" smtClean="0"/>
              <a:t>con poche parole viene liquidata un’intera civiltà, basata sulla legge di natura e sulla forma corrispondente di razionalità: </a:t>
            </a:r>
            <a:r>
              <a:rPr lang="it-IT" dirty="0" smtClean="0">
                <a:solidFill>
                  <a:srgbClr val="C00000"/>
                </a:solidFill>
              </a:rPr>
              <a:t>“i luoghi comuni che inchiodano maschi e femmine a stereotipi, che ignorano quanto l’altra metà del cielo ha fatto in tutti campi</a:t>
            </a:r>
            <a:r>
              <a:rPr lang="it-IT" b="1" dirty="0" smtClean="0">
                <a:solidFill>
                  <a:srgbClr val="C00000"/>
                </a:solidFill>
              </a:rPr>
              <a:t>”.</a:t>
            </a:r>
            <a:r>
              <a:rPr lang="it-IT" dirty="0" smtClean="0"/>
              <a:t> </a:t>
            </a:r>
          </a:p>
        </p:txBody>
      </p:sp>
      <p:pic>
        <p:nvPicPr>
          <p:cNvPr id="1026" name="Picture 2" descr="C:\Users\Master\Desktop\governo.jpg"/>
          <p:cNvPicPr>
            <a:picLocks noChangeAspect="1" noChangeArrowheads="1"/>
          </p:cNvPicPr>
          <p:nvPr/>
        </p:nvPicPr>
        <p:blipFill>
          <a:blip r:embed="rId2" cstate="print"/>
          <a:srcRect/>
          <a:stretch>
            <a:fillRect/>
          </a:stretch>
        </p:blipFill>
        <p:spPr bwMode="auto">
          <a:xfrm>
            <a:off x="2627784" y="4129678"/>
            <a:ext cx="3936042" cy="2467674"/>
          </a:xfrm>
          <a:prstGeom prst="rect">
            <a:avLst/>
          </a:prstGeom>
          <a:noFill/>
          <a:ln w="38100">
            <a:solidFill>
              <a:srgbClr val="FFFF00"/>
            </a:solidFill>
          </a:ln>
        </p:spPr>
      </p:pic>
      <p:sp>
        <p:nvSpPr>
          <p:cNvPr id="5" name="Segnaposto data 4"/>
          <p:cNvSpPr>
            <a:spLocks noGrp="1"/>
          </p:cNvSpPr>
          <p:nvPr>
            <p:ph type="dt" sz="half" idx="10"/>
          </p:nvPr>
        </p:nvSpPr>
        <p:spPr/>
        <p:txBody>
          <a:bodyPr/>
          <a:lstStyle/>
          <a:p>
            <a:fld id="{9DB56FCD-C504-4538-95C1-7C8C91D831A5}" type="datetime1">
              <a:rPr lang="it-IT" smtClean="0"/>
              <a:pPr/>
              <a:t>16/06/2020</a:t>
            </a:fld>
            <a:endParaRPr lang="it-IT"/>
          </a:p>
        </p:txBody>
      </p:sp>
      <p:sp>
        <p:nvSpPr>
          <p:cNvPr id="6" name="Segnaposto numero diapositiva 5"/>
          <p:cNvSpPr>
            <a:spLocks noGrp="1"/>
          </p:cNvSpPr>
          <p:nvPr>
            <p:ph type="sldNum" sz="quarter" idx="12"/>
          </p:nvPr>
        </p:nvSpPr>
        <p:spPr/>
        <p:txBody>
          <a:bodyPr/>
          <a:lstStyle/>
          <a:p>
            <a:fld id="{26D9375F-5BAC-4557-933E-8519714799BD}" type="slidenum">
              <a:rPr lang="it-IT" smtClean="0"/>
              <a:pPr/>
              <a:t>7</a:t>
            </a:fld>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anim calcmode="lin" valueType="num">
                                      <p:cBhvr>
                                        <p:cTn id="21" dur="1000" fill="hold"/>
                                        <p:tgtEl>
                                          <p:spTgt spid="1026"/>
                                        </p:tgtEl>
                                        <p:attrNameLst>
                                          <p:attrName>ppt_w</p:attrName>
                                        </p:attrNameLst>
                                      </p:cBhvr>
                                      <p:tavLst>
                                        <p:tav tm="0">
                                          <p:val>
                                            <p:fltVal val="0"/>
                                          </p:val>
                                        </p:tav>
                                        <p:tav tm="100000">
                                          <p:val>
                                            <p:strVal val="#ppt_w"/>
                                          </p:val>
                                        </p:tav>
                                      </p:tavLst>
                                    </p:anim>
                                    <p:anim calcmode="lin" valueType="num">
                                      <p:cBhvr>
                                        <p:cTn id="22" dur="1000" fill="hold"/>
                                        <p:tgtEl>
                                          <p:spTgt spid="1026"/>
                                        </p:tgtEl>
                                        <p:attrNameLst>
                                          <p:attrName>ppt_h</p:attrName>
                                        </p:attrNameLst>
                                      </p:cBhvr>
                                      <p:tavLst>
                                        <p:tav tm="0">
                                          <p:val>
                                            <p:fltVal val="0"/>
                                          </p:val>
                                        </p:tav>
                                        <p:tav tm="100000">
                                          <p:val>
                                            <p:strVal val="#ppt_h"/>
                                          </p:val>
                                        </p:tav>
                                      </p:tavLst>
                                    </p:anim>
                                    <p:anim calcmode="lin" valueType="num">
                                      <p:cBhvr>
                                        <p:cTn id="23" dur="1000" fill="hold"/>
                                        <p:tgtEl>
                                          <p:spTgt spid="1026"/>
                                        </p:tgtEl>
                                        <p:attrNameLst>
                                          <p:attrName>style.rotation</p:attrName>
                                        </p:attrNameLst>
                                      </p:cBhvr>
                                      <p:tavLst>
                                        <p:tav tm="0">
                                          <p:val>
                                            <p:fltVal val="90"/>
                                          </p:val>
                                        </p:tav>
                                        <p:tav tm="100000">
                                          <p:val>
                                            <p:fltVal val="0"/>
                                          </p:val>
                                        </p:tav>
                                      </p:tavLst>
                                    </p:anim>
                                    <p:animEffect transition="in" filter="fade">
                                      <p:cBhvr>
                                        <p:cTn id="24"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23528" y="188640"/>
            <a:ext cx="8305800" cy="1080120"/>
          </a:xfrm>
        </p:spPr>
        <p:txBody>
          <a:bodyPr>
            <a:normAutofit/>
          </a:bodyPr>
          <a:lstStyle/>
          <a:p>
            <a:pPr algn="ctr"/>
            <a:r>
              <a:rPr lang="it-IT" sz="6000" dirty="0" smtClean="0"/>
              <a:t>L’educazione di genere</a:t>
            </a:r>
            <a:endParaRPr lang="it-IT" sz="6000" dirty="0"/>
          </a:p>
        </p:txBody>
      </p:sp>
      <p:sp>
        <p:nvSpPr>
          <p:cNvPr id="3" name="Sottotitolo 2"/>
          <p:cNvSpPr>
            <a:spLocks noGrp="1"/>
          </p:cNvSpPr>
          <p:nvPr>
            <p:ph type="subTitle" idx="1"/>
          </p:nvPr>
        </p:nvSpPr>
        <p:spPr>
          <a:xfrm>
            <a:off x="395536" y="1484784"/>
            <a:ext cx="7854696" cy="3672408"/>
          </a:xfrm>
        </p:spPr>
        <p:txBody>
          <a:bodyPr>
            <a:normAutofit fontScale="85000" lnSpcReduction="20000"/>
          </a:bodyPr>
          <a:lstStyle/>
          <a:p>
            <a:pPr algn="just"/>
            <a:r>
              <a:rPr lang="it-IT" b="1" dirty="0" smtClean="0">
                <a:solidFill>
                  <a:srgbClr val="FFFF00"/>
                </a:solidFill>
              </a:rPr>
              <a:t>I sostenitori di questa moderna ideologia  </a:t>
            </a:r>
            <a:r>
              <a:rPr lang="it-IT" dirty="0" smtClean="0"/>
              <a:t>vorrebbero ridurre al silenzio quanti la pensano diversamente  accusandoli gratuitamente di omofobia e gridando al complotto  da parte di estremisti e reazionari.</a:t>
            </a:r>
          </a:p>
          <a:p>
            <a:pPr algn="just"/>
            <a:endParaRPr lang="it-IT" dirty="0" smtClean="0"/>
          </a:p>
          <a:p>
            <a:pPr algn="just"/>
            <a:r>
              <a:rPr lang="it-IT" b="1" dirty="0" smtClean="0">
                <a:solidFill>
                  <a:srgbClr val="FFFF00"/>
                </a:solidFill>
              </a:rPr>
              <a:t>Questa ineducazione di massa </a:t>
            </a:r>
            <a:r>
              <a:rPr lang="it-IT" dirty="0" smtClean="0"/>
              <a:t>verrebbe così introdotta tramite un apposito disegno di legge nelle scuole e nelle università nell’intento di spazzare via, in nome di una libertà banalizzata, l’inaccettabile  adeguarsi alla verità dei programmi educativi ‘tradizionali’, elaborati dalla razionalità del buon senso naturale e presupponenti la differenza sessuale come dato di fatto evidente ed inamovibile.</a:t>
            </a:r>
          </a:p>
          <a:p>
            <a:pPr algn="l"/>
            <a:endParaRPr lang="it-IT" dirty="0" smtClean="0">
              <a:solidFill>
                <a:srgbClr val="FFFF00"/>
              </a:solidFill>
            </a:endParaRPr>
          </a:p>
          <a:p>
            <a:pPr algn="ctr"/>
            <a:endParaRPr lang="it-IT" dirty="0">
              <a:solidFill>
                <a:srgbClr val="FFFF00"/>
              </a:solidFill>
            </a:endParaRPr>
          </a:p>
        </p:txBody>
      </p:sp>
      <p:pic>
        <p:nvPicPr>
          <p:cNvPr id="4" name="Immagine 3" descr="indottr.jpg"/>
          <p:cNvPicPr>
            <a:picLocks noChangeAspect="1"/>
          </p:cNvPicPr>
          <p:nvPr/>
        </p:nvPicPr>
        <p:blipFill>
          <a:blip r:embed="rId2" cstate="print"/>
          <a:stretch>
            <a:fillRect/>
          </a:stretch>
        </p:blipFill>
        <p:spPr>
          <a:xfrm>
            <a:off x="3131840" y="4941168"/>
            <a:ext cx="2531596" cy="1656184"/>
          </a:xfrm>
          <a:prstGeom prst="rect">
            <a:avLst/>
          </a:prstGeom>
          <a:ln w="38100">
            <a:solidFill>
              <a:srgbClr val="FFFF00"/>
            </a:solidFill>
          </a:ln>
        </p:spPr>
      </p:pic>
      <p:sp>
        <p:nvSpPr>
          <p:cNvPr id="5" name="Segnaposto data 4"/>
          <p:cNvSpPr>
            <a:spLocks noGrp="1"/>
          </p:cNvSpPr>
          <p:nvPr>
            <p:ph type="dt" sz="half" idx="10"/>
          </p:nvPr>
        </p:nvSpPr>
        <p:spPr/>
        <p:txBody>
          <a:bodyPr/>
          <a:lstStyle/>
          <a:p>
            <a:fld id="{0303AF74-0669-4FC3-BD73-8084C5C33B35}" type="datetime1">
              <a:rPr lang="it-IT" smtClean="0"/>
              <a:pPr/>
              <a:t>16/06/2020</a:t>
            </a:fld>
            <a:endParaRPr lang="it-IT"/>
          </a:p>
        </p:txBody>
      </p:sp>
      <p:sp>
        <p:nvSpPr>
          <p:cNvPr id="6" name="Segnaposto numero diapositiva 5"/>
          <p:cNvSpPr>
            <a:spLocks noGrp="1"/>
          </p:cNvSpPr>
          <p:nvPr>
            <p:ph type="sldNum" sz="quarter" idx="12"/>
          </p:nvPr>
        </p:nvSpPr>
        <p:spPr/>
        <p:txBody>
          <a:bodyPr/>
          <a:lstStyle/>
          <a:p>
            <a:fld id="{26D9375F-5BAC-4557-933E-8519714799BD}" type="slidenum">
              <a:rPr lang="it-IT" smtClean="0"/>
              <a:pPr/>
              <a:t>8</a:t>
            </a:fld>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p:cTn id="2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4"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23528" y="188640"/>
            <a:ext cx="8305800" cy="1080120"/>
          </a:xfrm>
        </p:spPr>
        <p:txBody>
          <a:bodyPr>
            <a:normAutofit/>
          </a:bodyPr>
          <a:lstStyle/>
          <a:p>
            <a:pPr algn="ctr"/>
            <a:r>
              <a:rPr lang="it-IT" sz="6000" dirty="0" smtClean="0"/>
              <a:t>L’educazione di genere</a:t>
            </a:r>
            <a:endParaRPr lang="it-IT" sz="6000" dirty="0"/>
          </a:p>
        </p:txBody>
      </p:sp>
      <p:sp>
        <p:nvSpPr>
          <p:cNvPr id="3" name="Sottotitolo 2"/>
          <p:cNvSpPr>
            <a:spLocks noGrp="1"/>
          </p:cNvSpPr>
          <p:nvPr>
            <p:ph type="subTitle" idx="1"/>
          </p:nvPr>
        </p:nvSpPr>
        <p:spPr>
          <a:xfrm>
            <a:off x="395536" y="1268760"/>
            <a:ext cx="7854696" cy="3672408"/>
          </a:xfrm>
        </p:spPr>
        <p:txBody>
          <a:bodyPr>
            <a:normAutofit fontScale="92500" lnSpcReduction="10000"/>
          </a:bodyPr>
          <a:lstStyle/>
          <a:p>
            <a:pPr algn="just"/>
            <a:r>
              <a:rPr lang="it-IT" b="1" dirty="0" smtClean="0">
                <a:solidFill>
                  <a:srgbClr val="FFFF00"/>
                </a:solidFill>
              </a:rPr>
              <a:t>E’ impressionante </a:t>
            </a:r>
            <a:r>
              <a:rPr lang="it-IT" dirty="0" smtClean="0"/>
              <a:t>il modo semplicistico con il quale il sistema scolastico venga etichettato da questi “nuovi maestri”:  le elementari vengono banalizzate come fucina di storielle discriminatorie e non come primo stadio della scolarizzazione.</a:t>
            </a:r>
          </a:p>
          <a:p>
            <a:pPr algn="just"/>
            <a:r>
              <a:rPr lang="it-IT" b="1" dirty="0" smtClean="0">
                <a:solidFill>
                  <a:srgbClr val="FFFF00"/>
                </a:solidFill>
              </a:rPr>
              <a:t>Stadio più che mai rispettoso </a:t>
            </a:r>
            <a:r>
              <a:rPr lang="it-IT" dirty="0" smtClean="0"/>
              <a:t>della differenza sessuale, non in nome di un’ideologia conservatrice, ma perché indirizzato ad esseri umani, molto vulnerabili e manipolabili, che trovano in tale differenza il loro primo solido orientamento identitario.</a:t>
            </a:r>
          </a:p>
          <a:p>
            <a:pPr algn="l"/>
            <a:endParaRPr lang="it-IT" dirty="0" smtClean="0">
              <a:solidFill>
                <a:srgbClr val="FFFF00"/>
              </a:solidFill>
            </a:endParaRPr>
          </a:p>
          <a:p>
            <a:pPr algn="ctr"/>
            <a:endParaRPr lang="it-IT" dirty="0">
              <a:solidFill>
                <a:srgbClr val="FFFF00"/>
              </a:solidFill>
            </a:endParaRPr>
          </a:p>
        </p:txBody>
      </p:sp>
      <p:sp>
        <p:nvSpPr>
          <p:cNvPr id="5" name="Segnaposto data 4"/>
          <p:cNvSpPr>
            <a:spLocks noGrp="1"/>
          </p:cNvSpPr>
          <p:nvPr>
            <p:ph type="dt" sz="half" idx="10"/>
          </p:nvPr>
        </p:nvSpPr>
        <p:spPr/>
        <p:txBody>
          <a:bodyPr/>
          <a:lstStyle/>
          <a:p>
            <a:fld id="{0303AF74-0669-4FC3-BD73-8084C5C33B35}" type="datetime1">
              <a:rPr lang="it-IT" smtClean="0"/>
              <a:pPr/>
              <a:t>16/06/2020</a:t>
            </a:fld>
            <a:endParaRPr lang="it-IT"/>
          </a:p>
        </p:txBody>
      </p:sp>
      <p:sp>
        <p:nvSpPr>
          <p:cNvPr id="6" name="Segnaposto numero diapositiva 5"/>
          <p:cNvSpPr>
            <a:spLocks noGrp="1"/>
          </p:cNvSpPr>
          <p:nvPr>
            <p:ph type="sldNum" sz="quarter" idx="12"/>
          </p:nvPr>
        </p:nvSpPr>
        <p:spPr/>
        <p:txBody>
          <a:bodyPr/>
          <a:lstStyle/>
          <a:p>
            <a:fld id="{26D9375F-5BAC-4557-933E-8519714799BD}" type="slidenum">
              <a:rPr lang="it-IT" smtClean="0"/>
              <a:pPr/>
              <a:t>9</a:t>
            </a:fld>
            <a:endParaRPr lang="it-IT"/>
          </a:p>
        </p:txBody>
      </p:sp>
      <p:pic>
        <p:nvPicPr>
          <p:cNvPr id="1026" name="Picture 2" descr="C:\Users\Master\Desktop\2.jpg"/>
          <p:cNvPicPr>
            <a:picLocks noChangeAspect="1" noChangeArrowheads="1"/>
          </p:cNvPicPr>
          <p:nvPr/>
        </p:nvPicPr>
        <p:blipFill>
          <a:blip r:embed="rId2" cstate="print"/>
          <a:srcRect/>
          <a:stretch>
            <a:fillRect/>
          </a:stretch>
        </p:blipFill>
        <p:spPr bwMode="auto">
          <a:xfrm>
            <a:off x="2987824" y="4717002"/>
            <a:ext cx="3104030" cy="1952358"/>
          </a:xfrm>
          <a:prstGeom prst="rect">
            <a:avLst/>
          </a:prstGeom>
          <a:noFill/>
          <a:ln w="25400">
            <a:solidFill>
              <a:srgbClr val="FF000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heel(4)">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nozio">
  <a:themeElements>
    <a:clrScheme name="Equinozi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Equinozi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nozi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863</TotalTime>
  <Words>3163</Words>
  <Application>Microsoft Office PowerPoint</Application>
  <PresentationFormat>Presentazione su schermo (4:3)</PresentationFormat>
  <Paragraphs>275</Paragraphs>
  <Slides>32</Slides>
  <Notes>1</Notes>
  <HiddenSlides>0</HiddenSlides>
  <MMClips>0</MMClips>
  <ScaleCrop>false</ScaleCrop>
  <HeadingPairs>
    <vt:vector size="4" baseType="variant">
      <vt:variant>
        <vt:lpstr>Tema</vt:lpstr>
      </vt:variant>
      <vt:variant>
        <vt:i4>1</vt:i4>
      </vt:variant>
      <vt:variant>
        <vt:lpstr>Titoli diapositive</vt:lpstr>
      </vt:variant>
      <vt:variant>
        <vt:i4>32</vt:i4>
      </vt:variant>
    </vt:vector>
  </HeadingPairs>
  <TitlesOfParts>
    <vt:vector size="33" baseType="lpstr">
      <vt:lpstr>Equinozio</vt:lpstr>
      <vt:lpstr>GENDER THEORIES CHE COSA STA SUCCEDENDO?  </vt:lpstr>
      <vt:lpstr>Proposta di legge</vt:lpstr>
      <vt:lpstr>Ribadiamo che:</vt:lpstr>
      <vt:lpstr>Stereotipi di genere</vt:lpstr>
      <vt:lpstr>Cosa ne deriva?</vt:lpstr>
      <vt:lpstr>Un esempio</vt:lpstr>
      <vt:lpstr>L’ideologia gender</vt:lpstr>
      <vt:lpstr>L’educazione di genere</vt:lpstr>
      <vt:lpstr>L’educazione di genere</vt:lpstr>
      <vt:lpstr>L’educazione di genere</vt:lpstr>
      <vt:lpstr>Un po’ di storia</vt:lpstr>
      <vt:lpstr>Un po’ di storia</vt:lpstr>
      <vt:lpstr>Il Delirio dell’OMS</vt:lpstr>
      <vt:lpstr>Da chi proviene lo standard di educazione sessuale dell’OMS?</vt:lpstr>
      <vt:lpstr>Da chi proviene lo standard di educazione sessuale dell’OMS?</vt:lpstr>
      <vt:lpstr>Da chi proviene lo standard di educazione sessuale dell’OMS?</vt:lpstr>
      <vt:lpstr>Da chi proviene lo standard di educazione sessuale dell’OMS?</vt:lpstr>
      <vt:lpstr>Da chi proviene lo standard di educazione sessuale dell’OMS?</vt:lpstr>
      <vt:lpstr>Da chi proviene lo standard di educazione sessuale dell’OMS?</vt:lpstr>
      <vt:lpstr>Standard adatti per l’educazione sessuale: All’asilo</vt:lpstr>
      <vt:lpstr>Standard adatti per l’educazione sessuale: Alle elementari</vt:lpstr>
      <vt:lpstr>Standard adatti per l’educazione sessuale: Agli adolescenti</vt:lpstr>
      <vt:lpstr>Documento già recepito dall’UE</vt:lpstr>
      <vt:lpstr>Gravissima manipolazione semantica</vt:lpstr>
      <vt:lpstr>Preoccupanti precedenti</vt:lpstr>
      <vt:lpstr>Basta!</vt:lpstr>
      <vt:lpstr>Basta!</vt:lpstr>
      <vt:lpstr>Diamoci una mossa!</vt:lpstr>
      <vt:lpstr>Diamoci una mossa!</vt:lpstr>
      <vt:lpstr>Difendiamo la famiglia!</vt:lpstr>
      <vt:lpstr>Un invito finale ai genitori</vt:lpstr>
      <vt:lpstr>Confrontiamoci</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GENDER TEORY CHE COSA STA SUCCEDENDO?</dc:title>
  <dc:creator>Francesco Cannizzaro</dc:creator>
  <cp:lastModifiedBy>Master</cp:lastModifiedBy>
  <cp:revision>95</cp:revision>
  <dcterms:created xsi:type="dcterms:W3CDTF">2014-12-27T08:44:32Z</dcterms:created>
  <dcterms:modified xsi:type="dcterms:W3CDTF">2020-06-16T16:26:04Z</dcterms:modified>
</cp:coreProperties>
</file>